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8" r:id="rId2"/>
    <p:sldId id="260" r:id="rId3"/>
    <p:sldId id="261" r:id="rId4"/>
    <p:sldId id="262" r:id="rId5"/>
    <p:sldId id="281" r:id="rId6"/>
    <p:sldId id="264" r:id="rId7"/>
    <p:sldId id="265" r:id="rId8"/>
    <p:sldId id="283" r:id="rId9"/>
    <p:sldId id="284" r:id="rId10"/>
    <p:sldId id="282" r:id="rId11"/>
    <p:sldId id="269" r:id="rId12"/>
    <p:sldId id="270" r:id="rId13"/>
    <p:sldId id="271" r:id="rId14"/>
    <p:sldId id="272" r:id="rId15"/>
    <p:sldId id="277" r:id="rId16"/>
    <p:sldId id="273" r:id="rId17"/>
    <p:sldId id="27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66" d="100"/>
          <a:sy n="66" d="100"/>
        </p:scale>
        <p:origin x="6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A03AD-B023-3B40-A092-CAF86B75D668}" type="datetimeFigureOut">
              <a:rPr kumimoji="1" lang="zh-CN" altLang="en-US" smtClean="0"/>
              <a:t>2018/9/8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CC537-28E5-BE47-A983-C13A7BD990B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59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5684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795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11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922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12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2129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13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97958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14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894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15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82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16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5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17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7830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2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368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3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953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4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24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804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6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325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7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497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8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528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charset="-122"/>
              </a:rPr>
              <a:pPr/>
              <a:t>9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562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499" y="6356756"/>
            <a:ext cx="2742787" cy="36427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ED4874-415F-4462-8CBD-90FA9588F106}" type="datetimeFigureOut">
              <a:rPr lang="zh-CN" altLang="en-US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2018/9/8</a:t>
            </a:fld>
            <a:endParaRPr lang="zh-CN" altLang="en-US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911" y="6356756"/>
            <a:ext cx="4114179" cy="36427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728" y="6356756"/>
            <a:ext cx="2742787" cy="36427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92ADDF-ABC6-4EEC-846D-A1AE2D410679}" type="slidenum">
              <a:rPr lang="zh-CN" altLang="en-US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622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07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867015" rtl="0" eaLnBrk="1" latinLnBrk="0" hangingPunct="1">
        <a:lnSpc>
          <a:spcPct val="90000"/>
        </a:lnSpc>
        <a:spcBef>
          <a:spcPct val="0"/>
        </a:spcBef>
        <a:buNone/>
        <a:defRPr sz="41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755" indent="-216755" algn="l" defTabSz="867015" rtl="0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62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767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7276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3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384290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817799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251306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684813" indent="-216755" algn="l" defTabSz="867015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1pPr>
      <a:lvl2pPr marL="433508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2pPr>
      <a:lvl3pPr marL="867015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3pPr>
      <a:lvl4pPr marL="1300522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4pPr>
      <a:lvl5pPr marL="1734030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5pPr>
      <a:lvl6pPr marL="2167538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6pPr>
      <a:lvl7pPr marL="2601045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7pPr>
      <a:lvl8pPr marL="3034552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8pPr>
      <a:lvl9pPr marL="3468061" algn="l" defTabSz="867015" rtl="0" eaLnBrk="1" latinLnBrk="0" hangingPunct="1">
        <a:defRPr sz="17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9" name="文本框 8"/>
          <p:cNvSpPr txBox="1"/>
          <p:nvPr/>
        </p:nvSpPr>
        <p:spPr>
          <a:xfrm>
            <a:off x="1899980" y="2528282"/>
            <a:ext cx="95420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2018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级学术学位硕士研究生入学教育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—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培养指南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研究生院培养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办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编制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</a:t>
            </a:r>
            <a:r>
              <a:rPr lang="en-US" altLang="zh-CN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2018</a:t>
            </a:r>
            <a:r>
              <a:rPr lang="zh-CN" altLang="en-US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917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9" name="内容占位符 2"/>
          <p:cNvSpPr txBox="1">
            <a:spLocks/>
          </p:cNvSpPr>
          <p:nvPr/>
        </p:nvSpPr>
        <p:spPr>
          <a:xfrm>
            <a:off x="1053548" y="2534482"/>
            <a:ext cx="10714382" cy="2529813"/>
          </a:xfrm>
          <a:prstGeom prst="rect">
            <a:avLst/>
          </a:prstGeom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000"/>
              </a:lnSpc>
              <a:spcBef>
                <a:spcPts val="0"/>
              </a:spcBef>
              <a:buNone/>
              <a:defRPr/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研究生院、创新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创业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学院及各专业院系协同合作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通过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创课程、科研训练、竞赛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组织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、双创基地、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创业指导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、政策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激励、学生考核等措施，汇集全校力量，加强研究生创新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创业教育，支持产出高水平的双创成果；</a:t>
            </a:r>
            <a:endParaRPr lang="zh-CN" altLang="zh-CN" sz="2800" kern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en-US" altLang="zh-CN" sz="3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2"/>
          <p:cNvSpPr txBox="1">
            <a:spLocks/>
          </p:cNvSpPr>
          <p:nvPr/>
        </p:nvSpPr>
        <p:spPr>
          <a:xfrm>
            <a:off x="-627500" y="401556"/>
            <a:ext cx="8191177" cy="14700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kern="0" dirty="0" smtClean="0">
                <a:solidFill>
                  <a:srgbClr val="FFFF00"/>
                </a:solidFill>
              </a:rPr>
              <a:t>    </a:t>
            </a:r>
            <a:r>
              <a:rPr lang="zh-CN" altLang="en-US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关于创新创业</a:t>
            </a:r>
            <a:endParaRPr lang="zh-CN" altLang="zh-CN" sz="4000" b="1" kern="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53548" y="4068587"/>
            <a:ext cx="10329799" cy="346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鼓励研究生积极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进行创新创业实践</a:t>
            </a:r>
            <a:r>
              <a:rPr lang="zh-CN" altLang="en-US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0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实施</a:t>
            </a:r>
            <a:r>
              <a:rPr lang="zh-CN" altLang="en-US" sz="28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创新创业</a:t>
            </a:r>
            <a:r>
              <a:rPr lang="zh-CN" altLang="en-US" sz="2800" b="0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学分制度。</a:t>
            </a:r>
            <a:endParaRPr lang="en-US" altLang="zh-CN" sz="2800" b="0" kern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ts val="2800"/>
              </a:lnSpc>
              <a:defRPr/>
            </a:pPr>
            <a:endParaRPr lang="en-US" altLang="zh-CN" sz="2800" kern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ts val="2800"/>
              </a:lnSpc>
              <a:defRPr/>
            </a:pPr>
            <a:r>
              <a:rPr lang="en-US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积极培育研究生创新创业成果，</a:t>
            </a:r>
            <a:r>
              <a:rPr lang="zh-CN" altLang="en-US" sz="2800" kern="0" dirty="0">
                <a:latin typeface="楷体" panose="02010609060101010101" pitchFamily="49" charset="-122"/>
                <a:ea typeface="楷体" panose="02010609060101010101" pitchFamily="49" charset="-122"/>
              </a:rPr>
              <a:t>对于创新创业成效显著的研究生项目，积极推荐参加全国互联网</a:t>
            </a:r>
            <a:r>
              <a:rPr lang="en-US" altLang="zh-CN" sz="2800" kern="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kern="0" dirty="0">
                <a:latin typeface="楷体" panose="02010609060101010101" pitchFamily="49" charset="-122"/>
                <a:ea typeface="楷体" panose="02010609060101010101" pitchFamily="49" charset="-122"/>
              </a:rPr>
              <a:t>创新创业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大赛，推荐</a:t>
            </a:r>
            <a:r>
              <a:rPr lang="zh-CN" altLang="en-US" sz="2800" kern="0" dirty="0">
                <a:latin typeface="楷体" panose="02010609060101010101" pitchFamily="49" charset="-122"/>
                <a:ea typeface="楷体" panose="02010609060101010101" pitchFamily="49" charset="-122"/>
              </a:rPr>
              <a:t>上海市科创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基金研究生</a:t>
            </a:r>
            <a:r>
              <a:rPr lang="zh-CN" altLang="en-US" sz="2800" kern="0" dirty="0">
                <a:latin typeface="楷体" panose="02010609060101010101" pitchFamily="49" charset="-122"/>
                <a:ea typeface="楷体" panose="02010609060101010101" pitchFamily="49" charset="-122"/>
              </a:rPr>
              <a:t>双创培养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计划资助项目。</a:t>
            </a:r>
            <a:endParaRPr lang="en-US" altLang="zh-CN" sz="28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8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b="0" kern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9266" y="5785460"/>
            <a:ext cx="10800938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b="0" kern="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500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3"/>
          <p:cNvGrpSpPr/>
          <p:nvPr/>
        </p:nvGrpSpPr>
        <p:grpSpPr>
          <a:xfrm>
            <a:off x="8686421" y="1353649"/>
            <a:ext cx="3505245" cy="2744153"/>
            <a:chOff x="467256" y="2967757"/>
            <a:chExt cx="7848872" cy="2938963"/>
          </a:xfrm>
        </p:grpSpPr>
        <p:pic>
          <p:nvPicPr>
            <p:cNvPr id="10" name="图片 4"/>
            <p:cNvPicPr>
              <a:picLocks noChangeAspect="1"/>
            </p:cNvPicPr>
            <p:nvPr/>
          </p:nvPicPr>
          <p:blipFill>
            <a:blip r:embed="rId3"/>
            <a:srcRect l="3539" t="14445" r="10625" b="28415"/>
            <a:stretch>
              <a:fillRect/>
            </a:stretch>
          </p:blipFill>
          <p:spPr>
            <a:xfrm>
              <a:off x="467256" y="2967757"/>
              <a:ext cx="7848872" cy="29389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矩形: 圆角 5"/>
            <p:cNvSpPr/>
            <p:nvPr/>
          </p:nvSpPr>
          <p:spPr>
            <a:xfrm>
              <a:off x="2373946" y="3644962"/>
              <a:ext cx="501912" cy="28834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 1"/>
          <p:cNvGrpSpPr/>
          <p:nvPr/>
        </p:nvGrpSpPr>
        <p:grpSpPr>
          <a:xfrm>
            <a:off x="0" y="38358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内容占位符 2"/>
          <p:cNvSpPr txBox="1">
            <a:spLocks/>
          </p:cNvSpPr>
          <p:nvPr/>
        </p:nvSpPr>
        <p:spPr>
          <a:xfrm>
            <a:off x="217624" y="2474840"/>
            <a:ext cx="8489409" cy="4490163"/>
          </a:xfrm>
          <a:prstGeom prst="rect">
            <a:avLst/>
          </a:prstGeom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800" b="1" kern="0" dirty="0" smtClean="0">
                <a:latin typeface="KaiTi" charset="-122"/>
                <a:ea typeface="KaiTi" charset="-122"/>
                <a:cs typeface="KaiTi" charset="-122"/>
              </a:rPr>
              <a:t>考核时间：</a:t>
            </a:r>
            <a:r>
              <a:rPr lang="zh-CN" altLang="en-US" sz="2800" kern="0" dirty="0">
                <a:latin typeface="KaiTi" charset="-122"/>
                <a:ea typeface="KaiTi" charset="-122"/>
                <a:cs typeface="KaiTi" charset="-122"/>
              </a:rPr>
              <a:t>由各院系组织实施，一般为</a:t>
            </a:r>
            <a:r>
              <a:rPr lang="zh-CN" altLang="zh-CN" sz="2800" kern="0" dirty="0">
                <a:latin typeface="KaiTi" charset="-122"/>
                <a:ea typeface="KaiTi" charset="-122"/>
                <a:cs typeface="KaiTi" charset="-122"/>
              </a:rPr>
              <a:t>第二学年末；</a:t>
            </a:r>
            <a:endParaRPr lang="en-US" altLang="zh-CN" sz="2800" kern="0" dirty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2800" b="1" kern="0" dirty="0" smtClean="0">
                <a:latin typeface="KaiTi" charset="-122"/>
                <a:ea typeface="KaiTi" charset="-122"/>
                <a:cs typeface="KaiTi" charset="-122"/>
              </a:rPr>
              <a:t>考核</a:t>
            </a:r>
            <a:r>
              <a:rPr lang="zh-CN" altLang="en-US" sz="2800" b="1" kern="0" dirty="0" smtClean="0">
                <a:latin typeface="KaiTi" charset="-122"/>
                <a:ea typeface="KaiTi" charset="-122"/>
                <a:cs typeface="KaiTi" charset="-122"/>
              </a:rPr>
              <a:t>内容：</a:t>
            </a:r>
            <a:r>
              <a:rPr lang="zh-CN" altLang="en-US" sz="2400" b="1" kern="0" dirty="0" smtClean="0">
                <a:latin typeface="KaiTi" charset="-122"/>
                <a:ea typeface="KaiTi" charset="-122"/>
                <a:cs typeface="KaiTi" charset="-122"/>
              </a:rPr>
              <a:t>（</a:t>
            </a:r>
            <a:r>
              <a:rPr lang="en-US" altLang="zh-CN" sz="2800" b="1" kern="0" dirty="0">
                <a:latin typeface="KaiTi" charset="-122"/>
                <a:ea typeface="KaiTi" charset="-122"/>
                <a:cs typeface="KaiTi" charset="-122"/>
              </a:rPr>
              <a:t>1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</a:rPr>
              <a:t>）</a:t>
            </a:r>
            <a:r>
              <a:rPr lang="zh-CN" altLang="zh-CN" sz="2800" b="1" kern="0" dirty="0">
                <a:latin typeface="KaiTi" charset="-122"/>
                <a:ea typeface="KaiTi" charset="-122"/>
                <a:cs typeface="KaiTi" charset="-122"/>
              </a:rPr>
              <a:t>各类课程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</a:rPr>
              <a:t>学分；（</a:t>
            </a:r>
            <a:r>
              <a:rPr lang="en-US" altLang="zh-CN" sz="2800" b="1" kern="0" dirty="0">
                <a:latin typeface="KaiTi" charset="-122"/>
                <a:ea typeface="KaiTi" charset="-122"/>
                <a:cs typeface="KaiTi" charset="-122"/>
              </a:rPr>
              <a:t>2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</a:rPr>
              <a:t>）</a:t>
            </a:r>
            <a:r>
              <a:rPr lang="zh-CN" altLang="zh-CN" sz="2800" b="1" kern="0" dirty="0">
                <a:latin typeface="KaiTi" charset="-122"/>
                <a:ea typeface="KaiTi" charset="-122"/>
                <a:cs typeface="KaiTi" charset="-122"/>
              </a:rPr>
              <a:t>实践环节和科研训练的完成情况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</a:rPr>
              <a:t>；（</a:t>
            </a:r>
            <a:r>
              <a:rPr lang="en-US" altLang="zh-CN" sz="2800" b="1" kern="0" dirty="0">
                <a:latin typeface="KaiTi" charset="-122"/>
                <a:ea typeface="KaiTi" charset="-122"/>
                <a:cs typeface="KaiTi" charset="-122"/>
              </a:rPr>
              <a:t>3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</a:rPr>
              <a:t>）研究伦理与学术规范测试；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  <a:sym typeface="Wingdings" panose="05000000000000000000" pitchFamily="2" charset="2"/>
              </a:rPr>
              <a:t>（</a:t>
            </a:r>
            <a:r>
              <a:rPr lang="en-US" altLang="zh-CN" sz="2800" b="1" kern="0" dirty="0">
                <a:latin typeface="KaiTi" charset="-122"/>
                <a:ea typeface="KaiTi" charset="-122"/>
                <a:cs typeface="KaiTi" charset="-122"/>
                <a:sym typeface="Wingdings" panose="05000000000000000000" pitchFamily="2" charset="2"/>
              </a:rPr>
              <a:t>4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  <a:sym typeface="Wingdings" panose="05000000000000000000" pitchFamily="2" charset="2"/>
              </a:rPr>
              <a:t>）学术活动；（</a:t>
            </a:r>
            <a:r>
              <a:rPr lang="en-US" altLang="zh-CN" sz="2800" b="1" kern="0" dirty="0">
                <a:latin typeface="KaiTi" charset="-122"/>
                <a:ea typeface="KaiTi" charset="-122"/>
                <a:cs typeface="KaiTi" charset="-122"/>
                <a:sym typeface="Wingdings" panose="05000000000000000000" pitchFamily="2" charset="2"/>
              </a:rPr>
              <a:t>5</a:t>
            </a:r>
            <a:r>
              <a:rPr lang="zh-CN" altLang="en-US" sz="2800" b="1" kern="0" dirty="0">
                <a:latin typeface="KaiTi" charset="-122"/>
                <a:ea typeface="KaiTi" charset="-122"/>
                <a:cs typeface="KaiTi" charset="-122"/>
                <a:sym typeface="Wingdings" panose="05000000000000000000" pitchFamily="2" charset="2"/>
              </a:rPr>
              <a:t>）</a:t>
            </a:r>
            <a:r>
              <a:rPr lang="zh-CN" altLang="zh-CN" sz="2800" b="1" kern="0" dirty="0">
                <a:latin typeface="KaiTi" charset="-122"/>
                <a:ea typeface="KaiTi" charset="-122"/>
                <a:cs typeface="KaiTi" charset="-122"/>
              </a:rPr>
              <a:t>学位论文开题情况。</a:t>
            </a:r>
            <a:endParaRPr lang="en-US" altLang="zh-CN" sz="2800" b="1" kern="0" dirty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800" kern="0" dirty="0" smtClean="0">
                <a:latin typeface="KaiTi" charset="-122"/>
                <a:ea typeface="KaiTi" charset="-122"/>
                <a:cs typeface="KaiTi" charset="-122"/>
              </a:rPr>
              <a:t>   </a:t>
            </a:r>
            <a:endParaRPr lang="en-US" altLang="zh-CN" sz="2800" kern="0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中期考核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通过后</a:t>
            </a: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，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可进入学位论文写作阶段</a:t>
            </a: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；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不通过者，应继续完成中期考核规定</a:t>
            </a: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的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有关任务，本人可以在一年内提出第二次中期考核。</a:t>
            </a:r>
            <a:endParaRPr lang="en-US" altLang="zh-CN" sz="2400" kern="0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两</a:t>
            </a:r>
            <a:r>
              <a:rPr lang="zh-CN" altLang="zh-CN" sz="2400" kern="0" dirty="0">
                <a:latin typeface="KaiTi" charset="-122"/>
                <a:ea typeface="KaiTi" charset="-122"/>
                <a:cs typeface="KaiTi" charset="-122"/>
              </a:rPr>
              <a:t>次中期考核不通过者根据学籍管理有关规定办理。</a:t>
            </a:r>
            <a:endParaRPr lang="en-US" altLang="zh-CN" sz="2400" kern="0" dirty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zh-CN" altLang="zh-CN" sz="3600" kern="0" dirty="0" smtClean="0"/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zh-CN" altLang="zh-CN" sz="3600" kern="0" dirty="0"/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1428906" y="31609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培养环节</a:t>
            </a:r>
            <a:r>
              <a:rPr lang="en-US" altLang="zh-CN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中期考核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361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669" y="377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内容占位符 2"/>
          <p:cNvSpPr txBox="1">
            <a:spLocks/>
          </p:cNvSpPr>
          <p:nvPr/>
        </p:nvSpPr>
        <p:spPr>
          <a:xfrm>
            <a:off x="1047714" y="2578606"/>
            <a:ext cx="10704013" cy="3667906"/>
          </a:xfrm>
          <a:prstGeom prst="rect">
            <a:avLst/>
          </a:prstGeom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毕业前最后一学期，拟毕业硕士研究生进行论文答辩资格审核。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en-US" altLang="zh-CN" sz="2800" kern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．中期考核复核：培养单位复核中期考核的各类考核项目和结果。</a:t>
            </a: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en-US" altLang="zh-CN" sz="2800" kern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．科研成果审核：学校鼓励硕士研究生发表高质量的学术论文，但不作统一量化要求，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由</a:t>
            </a:r>
            <a:r>
              <a:rPr lang="zh-CN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各培养单位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制定具体的</a:t>
            </a:r>
            <a:r>
              <a:rPr lang="zh-CN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考核</a:t>
            </a:r>
            <a:r>
              <a:rPr lang="zh-CN" altLang="en-US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标准</a:t>
            </a:r>
            <a:r>
              <a:rPr lang="zh-CN" altLang="zh-CN" sz="2800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kern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3200" kern="0" dirty="0"/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981518" y="18988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培养环节</a:t>
            </a:r>
            <a:r>
              <a:rPr lang="en-US" altLang="zh-CN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论文答辩资格审核</a:t>
            </a:r>
            <a:endParaRPr lang="zh-CN" altLang="en-US" sz="4000" b="1" kern="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3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内容占位符 2"/>
          <p:cNvSpPr txBox="1">
            <a:spLocks/>
          </p:cNvSpPr>
          <p:nvPr/>
        </p:nvSpPr>
        <p:spPr>
          <a:xfrm>
            <a:off x="1293126" y="2591481"/>
            <a:ext cx="8435975" cy="191792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学位论文是对硕士研究生进行科学研究的全面训练，是培养其综合运用所学知识分析问题和解决问题能力的重要环节，也是衡量硕士研究生能否获得学位的重要依据之一。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-747303" y="865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关于学位论文</a:t>
            </a:r>
            <a:endParaRPr lang="zh-CN" altLang="en-US" b="1" kern="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1125443" y="2261615"/>
            <a:ext cx="3096332" cy="1134732"/>
            <a:chOff x="272703" y="1240061"/>
            <a:chExt cx="3096332" cy="1134732"/>
          </a:xfrm>
        </p:grpSpPr>
        <p:cxnSp>
          <p:nvCxnSpPr>
            <p:cNvPr id="11" name="直接连接符 43"/>
            <p:cNvCxnSpPr/>
            <p:nvPr/>
          </p:nvCxnSpPr>
          <p:spPr>
            <a:xfrm>
              <a:off x="560723" y="1460918"/>
              <a:ext cx="2808312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直接连接符 45"/>
            <p:cNvCxnSpPr/>
            <p:nvPr/>
          </p:nvCxnSpPr>
          <p:spPr>
            <a:xfrm>
              <a:off x="380703" y="1240061"/>
              <a:ext cx="0" cy="1134732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272703" y="1362302"/>
              <a:ext cx="216000" cy="216000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lIns="90000" tIns="36000" rIns="90000" bIns="36000"/>
            <a:lstStyle/>
            <a:p>
              <a:pPr indent="457200">
                <a:lnSpc>
                  <a:spcPct val="134000"/>
                </a:lnSpc>
                <a:spcBef>
                  <a:spcPts val="600"/>
                </a:spcBef>
              </a:pPr>
              <a:endPara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4" name="直接连接符 43"/>
          <p:cNvCxnSpPr/>
          <p:nvPr/>
        </p:nvCxnSpPr>
        <p:spPr>
          <a:xfrm>
            <a:off x="1413463" y="4620769"/>
            <a:ext cx="280831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直接连接符 45"/>
          <p:cNvCxnSpPr/>
          <p:nvPr/>
        </p:nvCxnSpPr>
        <p:spPr>
          <a:xfrm>
            <a:off x="1233443" y="4399912"/>
            <a:ext cx="0" cy="962397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125443" y="4522153"/>
            <a:ext cx="216000" cy="216000"/>
          </a:xfrm>
          <a:prstGeom prst="rect">
            <a:avLst/>
          </a:prstGeom>
          <a:solidFill>
            <a:srgbClr val="C00000"/>
          </a:solidFill>
          <a:effectLst/>
        </p:spPr>
        <p:txBody>
          <a:bodyPr lIns="90000" tIns="36000" rIns="90000" bIns="36000"/>
          <a:lstStyle/>
          <a:p>
            <a:pPr indent="457200">
              <a:lnSpc>
                <a:spcPct val="134000"/>
              </a:lnSpc>
              <a:spcBef>
                <a:spcPts val="600"/>
              </a:spcBef>
            </a:pP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34923" y="4738153"/>
            <a:ext cx="8294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硕士研究生完成学位论文的时间一般不少于一年。</a:t>
            </a:r>
          </a:p>
        </p:txBody>
      </p:sp>
    </p:spTree>
    <p:extLst>
      <p:ext uri="{BB962C8B-B14F-4D97-AF65-F5344CB8AC3E}">
        <p14:creationId xmlns:p14="http://schemas.microsoft.com/office/powerpoint/2010/main" val="27815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0" y="0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矩形 7"/>
          <p:cNvSpPr/>
          <p:nvPr/>
        </p:nvSpPr>
        <p:spPr>
          <a:xfrm>
            <a:off x="460080" y="2643156"/>
            <a:ext cx="334073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基本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条件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硕士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研究生完成培养计划规定的课程学习、培养环节和学位论文工作，科研论文发表达到本专业规定要求，学业成绩优良且导师同意，可向所在培养单位提出提前毕业申请。</a:t>
            </a:r>
            <a:endParaRPr lang="en-US" altLang="zh-CN" sz="24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-916533" y="12457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关于提前毕业</a:t>
            </a:r>
            <a:endParaRPr lang="zh-CN" altLang="en-US" sz="4000" b="1" kern="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280028" y="2363850"/>
            <a:ext cx="3531187" cy="4098970"/>
            <a:chOff x="251520" y="1628800"/>
            <a:chExt cx="2634113" cy="3168352"/>
          </a:xfrm>
        </p:grpSpPr>
        <p:sp>
          <p:nvSpPr>
            <p:cNvPr id="11" name="直角三角形 22"/>
            <p:cNvSpPr>
              <a:spLocks noChangeArrowheads="1"/>
            </p:cNvSpPr>
            <p:nvPr/>
          </p:nvSpPr>
          <p:spPr bwMode="auto">
            <a:xfrm flipH="1">
              <a:off x="251520" y="1628800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１</a:t>
              </a:r>
            </a:p>
          </p:txBody>
        </p:sp>
        <p:cxnSp>
          <p:nvCxnSpPr>
            <p:cNvPr id="12" name="直接连接符 27"/>
            <p:cNvCxnSpPr>
              <a:cxnSpLocks noChangeShapeType="1"/>
            </p:cNvCxnSpPr>
            <p:nvPr/>
          </p:nvCxnSpPr>
          <p:spPr bwMode="auto">
            <a:xfrm flipV="1">
              <a:off x="807363" y="1666072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直接连接符 29"/>
            <p:cNvCxnSpPr>
              <a:cxnSpLocks noChangeShapeType="1"/>
            </p:cNvCxnSpPr>
            <p:nvPr/>
          </p:nvCxnSpPr>
          <p:spPr bwMode="auto">
            <a:xfrm>
              <a:off x="2881169" y="1663452"/>
              <a:ext cx="0" cy="313108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直接连接符 32"/>
            <p:cNvCxnSpPr>
              <a:cxnSpLocks noChangeShapeType="1"/>
            </p:cNvCxnSpPr>
            <p:nvPr/>
          </p:nvCxnSpPr>
          <p:spPr bwMode="auto">
            <a:xfrm>
              <a:off x="251520" y="4133771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直接连接符 30"/>
            <p:cNvCxnSpPr>
              <a:cxnSpLocks noChangeShapeType="1"/>
            </p:cNvCxnSpPr>
            <p:nvPr/>
          </p:nvCxnSpPr>
          <p:spPr bwMode="auto">
            <a:xfrm>
              <a:off x="251520" y="4797152"/>
              <a:ext cx="2629649" cy="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" name="组 15"/>
          <p:cNvGrpSpPr/>
          <p:nvPr/>
        </p:nvGrpSpPr>
        <p:grpSpPr>
          <a:xfrm>
            <a:off x="4256402" y="2340289"/>
            <a:ext cx="2650186" cy="4087758"/>
            <a:chOff x="251520" y="1628800"/>
            <a:chExt cx="2634113" cy="3168352"/>
          </a:xfrm>
        </p:grpSpPr>
        <p:sp>
          <p:nvSpPr>
            <p:cNvPr id="21" name="直角三角形 22"/>
            <p:cNvSpPr>
              <a:spLocks noChangeArrowheads="1"/>
            </p:cNvSpPr>
            <p:nvPr/>
          </p:nvSpPr>
          <p:spPr bwMode="auto">
            <a:xfrm flipH="1">
              <a:off x="251520" y="1628800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7"/>
            <p:cNvCxnSpPr>
              <a:cxnSpLocks noChangeShapeType="1"/>
            </p:cNvCxnSpPr>
            <p:nvPr/>
          </p:nvCxnSpPr>
          <p:spPr bwMode="auto">
            <a:xfrm flipV="1">
              <a:off x="807363" y="1666072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直接连接符 29"/>
            <p:cNvCxnSpPr>
              <a:cxnSpLocks noChangeShapeType="1"/>
            </p:cNvCxnSpPr>
            <p:nvPr/>
          </p:nvCxnSpPr>
          <p:spPr bwMode="auto">
            <a:xfrm>
              <a:off x="2885633" y="1666072"/>
              <a:ext cx="0" cy="313108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直接连接符 32"/>
            <p:cNvCxnSpPr>
              <a:cxnSpLocks noChangeShapeType="1"/>
            </p:cNvCxnSpPr>
            <p:nvPr/>
          </p:nvCxnSpPr>
          <p:spPr bwMode="auto">
            <a:xfrm>
              <a:off x="251520" y="4133771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直接连接符 30"/>
            <p:cNvCxnSpPr>
              <a:cxnSpLocks noChangeShapeType="1"/>
            </p:cNvCxnSpPr>
            <p:nvPr/>
          </p:nvCxnSpPr>
          <p:spPr bwMode="auto">
            <a:xfrm>
              <a:off x="251520" y="4797152"/>
              <a:ext cx="2629649" cy="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6" name="组 25"/>
          <p:cNvGrpSpPr/>
          <p:nvPr/>
        </p:nvGrpSpPr>
        <p:grpSpPr>
          <a:xfrm>
            <a:off x="7533040" y="2340290"/>
            <a:ext cx="2912536" cy="4054052"/>
            <a:chOff x="251520" y="1628800"/>
            <a:chExt cx="2634113" cy="3168352"/>
          </a:xfrm>
        </p:grpSpPr>
        <p:sp>
          <p:nvSpPr>
            <p:cNvPr id="27" name="直角三角形 22"/>
            <p:cNvSpPr>
              <a:spLocks noChangeArrowheads="1"/>
            </p:cNvSpPr>
            <p:nvPr/>
          </p:nvSpPr>
          <p:spPr bwMode="auto">
            <a:xfrm flipH="1">
              <a:off x="251520" y="1628800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8" name="直接连接符 27"/>
            <p:cNvCxnSpPr>
              <a:cxnSpLocks noChangeShapeType="1"/>
            </p:cNvCxnSpPr>
            <p:nvPr/>
          </p:nvCxnSpPr>
          <p:spPr bwMode="auto">
            <a:xfrm flipV="1">
              <a:off x="807363" y="1666072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直接连接符 29"/>
            <p:cNvCxnSpPr>
              <a:cxnSpLocks noChangeShapeType="1"/>
            </p:cNvCxnSpPr>
            <p:nvPr/>
          </p:nvCxnSpPr>
          <p:spPr bwMode="auto">
            <a:xfrm>
              <a:off x="2885633" y="1666072"/>
              <a:ext cx="0" cy="313108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直接连接符 32"/>
            <p:cNvCxnSpPr>
              <a:cxnSpLocks noChangeShapeType="1"/>
            </p:cNvCxnSpPr>
            <p:nvPr/>
          </p:nvCxnSpPr>
          <p:spPr bwMode="auto">
            <a:xfrm>
              <a:off x="251520" y="4133771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直接连接符 30"/>
            <p:cNvCxnSpPr>
              <a:cxnSpLocks noChangeShapeType="1"/>
            </p:cNvCxnSpPr>
            <p:nvPr/>
          </p:nvCxnSpPr>
          <p:spPr bwMode="auto">
            <a:xfrm>
              <a:off x="251520" y="4797152"/>
              <a:ext cx="2629649" cy="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2" name="矩形 31"/>
          <p:cNvSpPr/>
          <p:nvPr/>
        </p:nvSpPr>
        <p:spPr>
          <a:xfrm>
            <a:off x="4329822" y="2549222"/>
            <a:ext cx="267862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申请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至少在正式答辩前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个月提出，一般在每学期开学两周内提出申请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565256" y="2547281"/>
            <a:ext cx="30586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基本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流程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培养</a:t>
            </a:r>
            <a:r>
              <a:rPr lang="zh-CN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单位组织论文预答辩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培养单位审核同意后签报研究生院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zh-CN" sz="2400" b="0" dirty="0">
                <a:latin typeface="楷体" panose="02010609060101010101" pitchFamily="49" charset="-122"/>
                <a:ea typeface="楷体" panose="02010609060101010101" pitchFamily="49" charset="-122"/>
              </a:rPr>
              <a:t>研究生院审批通过后，进入毕业答辩程序。</a:t>
            </a:r>
          </a:p>
        </p:txBody>
      </p:sp>
    </p:spTree>
    <p:extLst>
      <p:ext uri="{BB962C8B-B14F-4D97-AF65-F5344CB8AC3E}">
        <p14:creationId xmlns:p14="http://schemas.microsoft.com/office/powerpoint/2010/main" val="211940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内容占位符 2"/>
          <p:cNvSpPr txBox="1">
            <a:spLocks/>
          </p:cNvSpPr>
          <p:nvPr/>
        </p:nvSpPr>
        <p:spPr>
          <a:xfrm>
            <a:off x="3522554" y="1771584"/>
            <a:ext cx="7421562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800" dirty="0" smtClean="0">
                <a:latin typeface="KaiTi" charset="-122"/>
                <a:ea typeface="KaiTi" charset="-122"/>
                <a:cs typeface="KaiTi" charset="-122"/>
              </a:rPr>
              <a:t>研究生院的信息资源</a:t>
            </a:r>
            <a:endParaRPr lang="zh-CN" altLang="en-US" sz="2800" dirty="0">
              <a:latin typeface="KaiTi" charset="-122"/>
              <a:ea typeface="KaiTi" charset="-122"/>
              <a:cs typeface="KaiTi" charset="-122"/>
            </a:endParaRPr>
          </a:p>
        </p:txBody>
      </p:sp>
      <p:pic>
        <p:nvPicPr>
          <p:cNvPr id="9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6152" y="2364778"/>
            <a:ext cx="6045228" cy="37942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标题 1"/>
          <p:cNvSpPr txBox="1">
            <a:spLocks/>
          </p:cNvSpPr>
          <p:nvPr/>
        </p:nvSpPr>
        <p:spPr>
          <a:xfrm>
            <a:off x="677088" y="12178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 smtClean="0">
                <a:solidFill>
                  <a:srgbClr val="FFFF00"/>
                </a:solidFill>
                <a:latin typeface="华文仿宋" panose="02010600040101010101" pitchFamily="2" charset="-122"/>
              </a:rPr>
              <a:t>http</a:t>
            </a:r>
            <a:r>
              <a:rPr lang="en-US" altLang="zh-CN" sz="4000" b="1" dirty="0">
                <a:solidFill>
                  <a:srgbClr val="FFFF00"/>
                </a:solidFill>
                <a:latin typeface="华文仿宋" panose="02010600040101010101" pitchFamily="2" charset="-122"/>
              </a:rPr>
              <a:t>://</a:t>
            </a:r>
            <a:r>
              <a:rPr lang="en-US" altLang="zh-CN" sz="4000" b="1" dirty="0" err="1">
                <a:solidFill>
                  <a:srgbClr val="FFFF00"/>
                </a:solidFill>
                <a:latin typeface="华文仿宋" panose="02010600040101010101" pitchFamily="2" charset="-122"/>
              </a:rPr>
              <a:t>www.yjsy.ecnu.edu.cn</a:t>
            </a:r>
            <a:r>
              <a:rPr lang="en-US" altLang="zh-CN" sz="4000" b="1" dirty="0">
                <a:solidFill>
                  <a:srgbClr val="FFFF00"/>
                </a:solidFill>
                <a:latin typeface="华文仿宋" panose="02010600040101010101" pitchFamily="2" charset="-122"/>
              </a:rPr>
              <a:t>/</a:t>
            </a:r>
            <a:endParaRPr lang="zh-CN" altLang="en-US" sz="4000" b="1" dirty="0">
              <a:solidFill>
                <a:srgbClr val="FFFF00"/>
              </a:solidFill>
              <a:latin typeface="华文仿宋" panose="02010600040101010101" pitchFamily="2" charset="-122"/>
            </a:endParaRPr>
          </a:p>
          <a:p>
            <a:endParaRPr lang="zh-CN" altLang="en-US" sz="4000" b="1" kern="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005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35" name="标题 1"/>
          <p:cNvSpPr txBox="1">
            <a:spLocks/>
          </p:cNvSpPr>
          <p:nvPr/>
        </p:nvSpPr>
        <p:spPr>
          <a:xfrm>
            <a:off x="-1462005" y="12484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三点期望</a:t>
            </a:r>
            <a:endParaRPr lang="en-US" altLang="zh-CN" sz="4000" b="1" kern="0" dirty="0" smtClean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90172" y="2733979"/>
            <a:ext cx="2461471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zh-CN" altLang="en-US" sz="2800" b="0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</a:t>
            </a:r>
            <a:r>
              <a:rPr lang="zh-CN" altLang="en-US" sz="3200" b="1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“</a:t>
            </a:r>
            <a:r>
              <a:rPr lang="zh-CN" altLang="en-US" sz="32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珍惜</a:t>
            </a:r>
            <a:r>
              <a:rPr lang="zh-CN" altLang="en-US" sz="3200" b="1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”</a:t>
            </a:r>
            <a:endParaRPr lang="en-US" altLang="zh-CN" sz="3200" b="1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  <a:p>
            <a:pPr lvl="0">
              <a:spcBef>
                <a:spcPct val="20000"/>
              </a:spcBef>
              <a:defRPr/>
            </a:pPr>
            <a:r>
              <a:rPr lang="zh-CN" altLang="en-US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</a:t>
            </a: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日常课程学习始终勤奋、刻苦</a:t>
            </a:r>
            <a:endParaRPr lang="en-US" altLang="zh-CN" sz="2400" b="0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  <a:p>
            <a:pPr lvl="0">
              <a:spcBef>
                <a:spcPct val="20000"/>
              </a:spcBef>
              <a:defRPr/>
            </a:pP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科学研究、实践活动始终钻研、好问</a:t>
            </a:r>
            <a:endParaRPr lang="en-US" altLang="zh-CN" sz="2400" b="0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01015" y="2700718"/>
            <a:ext cx="2165983" cy="2209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“</a:t>
            </a:r>
            <a:r>
              <a:rPr lang="zh-CN" altLang="en-US" sz="3200" b="1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自信”</a:t>
            </a:r>
            <a:endParaRPr lang="en-US" altLang="zh-CN" sz="3200" b="1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  <a:p>
            <a:pPr lvl="0">
              <a:spcBef>
                <a:spcPct val="20000"/>
              </a:spcBef>
              <a:defRPr/>
            </a:pPr>
            <a:r>
              <a:rPr lang="zh-CN" altLang="en-US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</a:t>
            </a: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主动研究创新、实践创新</a:t>
            </a:r>
            <a:endParaRPr lang="en-US" altLang="zh-CN" sz="2400" b="0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  <a:p>
            <a:pPr lvl="0">
              <a:spcBef>
                <a:spcPct val="20000"/>
              </a:spcBef>
              <a:defRPr/>
            </a:pP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勇于质疑、探索</a:t>
            </a:r>
            <a:endParaRPr lang="en-US" altLang="zh-CN" sz="2400" b="0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046426" y="2690554"/>
            <a:ext cx="219768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latin typeface="KaiTi" charset="-122"/>
                <a:ea typeface="KaiTi" charset="-122"/>
                <a:cs typeface="KaiTi" charset="-122"/>
              </a:rPr>
              <a:t>“感恩</a:t>
            </a:r>
            <a:r>
              <a:rPr lang="zh-CN" altLang="en-US" sz="3200" b="1" dirty="0" smtClean="0">
                <a:latin typeface="KaiTi" charset="-122"/>
                <a:ea typeface="KaiTi" charset="-122"/>
                <a:cs typeface="KaiTi" charset="-122"/>
              </a:rPr>
              <a:t>”</a:t>
            </a:r>
            <a:endParaRPr lang="en-US" altLang="zh-CN" sz="3200" b="1" dirty="0">
              <a:latin typeface="KaiTi" charset="-122"/>
              <a:ea typeface="KaiTi" charset="-122"/>
              <a:cs typeface="KaiTi" charset="-122"/>
            </a:endParaRPr>
          </a:p>
          <a:p>
            <a:pPr lvl="0">
              <a:defRPr/>
            </a:pPr>
            <a:r>
              <a:rPr lang="zh-CN" altLang="en-US" b="0" dirty="0">
                <a:latin typeface="KaiTi" charset="-122"/>
                <a:ea typeface="KaiTi" charset="-122"/>
                <a:cs typeface="KaiTi" charset="-122"/>
              </a:rPr>
              <a:t>  </a:t>
            </a:r>
            <a:r>
              <a:rPr lang="zh-CN" altLang="en-US" sz="2400" b="0" dirty="0">
                <a:latin typeface="KaiTi" charset="-122"/>
                <a:ea typeface="KaiTi" charset="-122"/>
                <a:cs typeface="KaiTi" charset="-122"/>
              </a:rPr>
              <a:t>善于分享</a:t>
            </a:r>
            <a:endParaRPr lang="en-US" altLang="zh-CN" sz="2400" b="0" dirty="0">
              <a:latin typeface="KaiTi" charset="-122"/>
              <a:ea typeface="KaiTi" charset="-122"/>
              <a:cs typeface="KaiTi" charset="-122"/>
            </a:endParaRPr>
          </a:p>
          <a:p>
            <a:pPr lvl="0">
              <a:defRPr/>
            </a:pPr>
            <a:r>
              <a:rPr lang="zh-CN" altLang="en-US" sz="2400" b="0" dirty="0">
                <a:latin typeface="KaiTi" charset="-122"/>
                <a:ea typeface="KaiTi" charset="-122"/>
                <a:cs typeface="KaiTi" charset="-122"/>
              </a:rPr>
              <a:t>  乐于合作、团队交流</a:t>
            </a:r>
            <a:endParaRPr lang="en-US" altLang="zh-CN" sz="2400" b="0" dirty="0">
              <a:latin typeface="KaiTi" charset="-122"/>
              <a:ea typeface="KaiTi" charset="-122"/>
              <a:cs typeface="KaiTi" charset="-122"/>
            </a:endParaRPr>
          </a:p>
        </p:txBody>
      </p:sp>
      <p:grpSp>
        <p:nvGrpSpPr>
          <p:cNvPr id="39" name="组 38"/>
          <p:cNvGrpSpPr/>
          <p:nvPr/>
        </p:nvGrpSpPr>
        <p:grpSpPr>
          <a:xfrm>
            <a:off x="1481230" y="2648093"/>
            <a:ext cx="2634113" cy="3168352"/>
            <a:chOff x="251520" y="1628800"/>
            <a:chExt cx="2634113" cy="3168352"/>
          </a:xfrm>
        </p:grpSpPr>
        <p:sp>
          <p:nvSpPr>
            <p:cNvPr id="40" name="直角三角形 22"/>
            <p:cNvSpPr>
              <a:spLocks noChangeArrowheads="1"/>
            </p:cNvSpPr>
            <p:nvPr/>
          </p:nvSpPr>
          <p:spPr bwMode="auto">
            <a:xfrm flipH="1">
              <a:off x="251520" y="1628800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１</a:t>
              </a:r>
            </a:p>
          </p:txBody>
        </p:sp>
        <p:cxnSp>
          <p:nvCxnSpPr>
            <p:cNvPr id="41" name="直接连接符 27"/>
            <p:cNvCxnSpPr>
              <a:cxnSpLocks noChangeShapeType="1"/>
            </p:cNvCxnSpPr>
            <p:nvPr/>
          </p:nvCxnSpPr>
          <p:spPr bwMode="auto">
            <a:xfrm flipV="1">
              <a:off x="807363" y="1666072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直接连接符 29"/>
            <p:cNvCxnSpPr>
              <a:cxnSpLocks noChangeShapeType="1"/>
            </p:cNvCxnSpPr>
            <p:nvPr/>
          </p:nvCxnSpPr>
          <p:spPr bwMode="auto">
            <a:xfrm>
              <a:off x="2885633" y="1666072"/>
              <a:ext cx="0" cy="313108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直接连接符 32"/>
            <p:cNvCxnSpPr>
              <a:cxnSpLocks noChangeShapeType="1"/>
            </p:cNvCxnSpPr>
            <p:nvPr/>
          </p:nvCxnSpPr>
          <p:spPr bwMode="auto">
            <a:xfrm>
              <a:off x="251520" y="4133771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直接连接符 30"/>
            <p:cNvCxnSpPr>
              <a:cxnSpLocks noChangeShapeType="1"/>
            </p:cNvCxnSpPr>
            <p:nvPr/>
          </p:nvCxnSpPr>
          <p:spPr bwMode="auto">
            <a:xfrm>
              <a:off x="251520" y="4797152"/>
              <a:ext cx="2629649" cy="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组 44"/>
          <p:cNvGrpSpPr/>
          <p:nvPr/>
        </p:nvGrpSpPr>
        <p:grpSpPr>
          <a:xfrm>
            <a:off x="4576980" y="2645473"/>
            <a:ext cx="2634113" cy="3168352"/>
            <a:chOff x="251520" y="1628800"/>
            <a:chExt cx="2634113" cy="3168352"/>
          </a:xfrm>
        </p:grpSpPr>
        <p:sp>
          <p:nvSpPr>
            <p:cNvPr id="46" name="直角三角形 22"/>
            <p:cNvSpPr>
              <a:spLocks noChangeArrowheads="1"/>
            </p:cNvSpPr>
            <p:nvPr/>
          </p:nvSpPr>
          <p:spPr bwMode="auto">
            <a:xfrm flipH="1">
              <a:off x="251520" y="1628800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7" name="直接连接符 27"/>
            <p:cNvCxnSpPr>
              <a:cxnSpLocks noChangeShapeType="1"/>
            </p:cNvCxnSpPr>
            <p:nvPr/>
          </p:nvCxnSpPr>
          <p:spPr bwMode="auto">
            <a:xfrm flipV="1">
              <a:off x="807363" y="1666072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直接连接符 29"/>
            <p:cNvCxnSpPr>
              <a:cxnSpLocks noChangeShapeType="1"/>
            </p:cNvCxnSpPr>
            <p:nvPr/>
          </p:nvCxnSpPr>
          <p:spPr bwMode="auto">
            <a:xfrm>
              <a:off x="2885633" y="1666072"/>
              <a:ext cx="0" cy="313108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直接连接符 32"/>
            <p:cNvCxnSpPr>
              <a:cxnSpLocks noChangeShapeType="1"/>
            </p:cNvCxnSpPr>
            <p:nvPr/>
          </p:nvCxnSpPr>
          <p:spPr bwMode="auto">
            <a:xfrm>
              <a:off x="251520" y="4133771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直接连接符 30"/>
            <p:cNvCxnSpPr>
              <a:cxnSpLocks noChangeShapeType="1"/>
            </p:cNvCxnSpPr>
            <p:nvPr/>
          </p:nvCxnSpPr>
          <p:spPr bwMode="auto">
            <a:xfrm>
              <a:off x="251520" y="4797152"/>
              <a:ext cx="2629649" cy="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" name="组 50"/>
          <p:cNvGrpSpPr/>
          <p:nvPr/>
        </p:nvGrpSpPr>
        <p:grpSpPr>
          <a:xfrm>
            <a:off x="7664872" y="2642853"/>
            <a:ext cx="2634113" cy="3168352"/>
            <a:chOff x="251520" y="1628800"/>
            <a:chExt cx="2634113" cy="3168352"/>
          </a:xfrm>
        </p:grpSpPr>
        <p:sp>
          <p:nvSpPr>
            <p:cNvPr id="52" name="直角三角形 22"/>
            <p:cNvSpPr>
              <a:spLocks noChangeArrowheads="1"/>
            </p:cNvSpPr>
            <p:nvPr/>
          </p:nvSpPr>
          <p:spPr bwMode="auto">
            <a:xfrm flipH="1">
              <a:off x="251520" y="1628800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3" name="直接连接符 27"/>
            <p:cNvCxnSpPr>
              <a:cxnSpLocks noChangeShapeType="1"/>
            </p:cNvCxnSpPr>
            <p:nvPr/>
          </p:nvCxnSpPr>
          <p:spPr bwMode="auto">
            <a:xfrm flipV="1">
              <a:off x="807363" y="1666072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直接连接符 29"/>
            <p:cNvCxnSpPr>
              <a:cxnSpLocks noChangeShapeType="1"/>
            </p:cNvCxnSpPr>
            <p:nvPr/>
          </p:nvCxnSpPr>
          <p:spPr bwMode="auto">
            <a:xfrm>
              <a:off x="2885633" y="1666072"/>
              <a:ext cx="0" cy="313108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直接连接符 32"/>
            <p:cNvCxnSpPr>
              <a:cxnSpLocks noChangeShapeType="1"/>
            </p:cNvCxnSpPr>
            <p:nvPr/>
          </p:nvCxnSpPr>
          <p:spPr bwMode="auto">
            <a:xfrm>
              <a:off x="251520" y="4133771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直接连接符 30"/>
            <p:cNvCxnSpPr>
              <a:cxnSpLocks noChangeShapeType="1"/>
            </p:cNvCxnSpPr>
            <p:nvPr/>
          </p:nvCxnSpPr>
          <p:spPr bwMode="auto">
            <a:xfrm>
              <a:off x="251520" y="4797152"/>
              <a:ext cx="2629649" cy="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7" name="文本框 56"/>
          <p:cNvSpPr txBox="1"/>
          <p:nvPr/>
        </p:nvSpPr>
        <p:spPr>
          <a:xfrm>
            <a:off x="1881352" y="588579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316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10" name="Rectangle 3"/>
          <p:cNvSpPr txBox="1">
            <a:spLocks/>
          </p:cNvSpPr>
          <p:nvPr/>
        </p:nvSpPr>
        <p:spPr>
          <a:xfrm>
            <a:off x="2640712" y="2417278"/>
            <a:ext cx="8207375" cy="25193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200" b="1" dirty="0" smtClean="0">
                <a:solidFill>
                  <a:srgbClr val="FF0000"/>
                </a:solidFill>
                <a:ea typeface="华文中宋" panose="02010600040101010101" pitchFamily="2" charset="-122"/>
              </a:rPr>
              <a:t>不负青春，成就人生新的高度！</a:t>
            </a:r>
            <a:endParaRPr lang="zh-CN" altLang="en-US" sz="4200" b="1" dirty="0">
              <a:solidFill>
                <a:srgbClr val="FF0000"/>
              </a:solidFill>
              <a:ea typeface="华文中宋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68560"/>
            <a:ext cx="12192001" cy="338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6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452348" y="1891948"/>
            <a:ext cx="8507488" cy="8552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zh-CN" sz="2400" b="1" kern="0" dirty="0" smtClean="0">
                <a:latin typeface="KaiTi" charset="-122"/>
                <a:ea typeface="KaiTi" charset="-122"/>
                <a:cs typeface="KaiTi" charset="-122"/>
              </a:rPr>
              <a:t>学习年限</a:t>
            </a:r>
            <a:endParaRPr lang="zh-CN" altLang="zh-CN" sz="2400" kern="0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    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硕士研究生标准学制为</a:t>
            </a:r>
            <a:r>
              <a:rPr lang="en-US" altLang="zh-CN" sz="2400" kern="0" dirty="0" smtClean="0">
                <a:latin typeface="KaiTi" charset="-122"/>
                <a:ea typeface="KaiTi" charset="-122"/>
                <a:cs typeface="KaiTi" charset="-122"/>
              </a:rPr>
              <a:t>3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年</a:t>
            </a: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，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最长学习年限为</a:t>
            </a:r>
            <a:r>
              <a:rPr lang="en-US" altLang="zh-CN" sz="2400" kern="0" dirty="0" smtClean="0">
                <a:latin typeface="KaiTi" charset="-122"/>
                <a:ea typeface="KaiTi" charset="-122"/>
                <a:cs typeface="KaiTi" charset="-122"/>
              </a:rPr>
              <a:t>5</a:t>
            </a:r>
            <a:r>
              <a:rPr lang="zh-CN" altLang="zh-CN" sz="2400" kern="0" dirty="0" smtClean="0">
                <a:latin typeface="KaiTi" charset="-122"/>
                <a:ea typeface="KaiTi" charset="-122"/>
                <a:cs typeface="KaiTi" charset="-122"/>
              </a:rPr>
              <a:t>年。</a:t>
            </a:r>
            <a:endParaRPr lang="en-US" altLang="zh-CN" sz="2400" kern="0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en-US" altLang="zh-CN" sz="2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1463840" y="1855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学术学位硕士研究生培养基本要求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0" name="直接连接符 43"/>
          <p:cNvCxnSpPr/>
          <p:nvPr/>
        </p:nvCxnSpPr>
        <p:spPr>
          <a:xfrm>
            <a:off x="4606897" y="1869281"/>
            <a:ext cx="280831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直接连接符 45"/>
          <p:cNvCxnSpPr/>
          <p:nvPr/>
        </p:nvCxnSpPr>
        <p:spPr>
          <a:xfrm>
            <a:off x="4426877" y="1648424"/>
            <a:ext cx="0" cy="1269507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318877" y="1770665"/>
            <a:ext cx="216000" cy="216000"/>
          </a:xfrm>
          <a:prstGeom prst="rect">
            <a:avLst/>
          </a:prstGeom>
          <a:solidFill>
            <a:srgbClr val="C00000"/>
          </a:solidFill>
          <a:effectLst/>
        </p:spPr>
        <p:txBody>
          <a:bodyPr lIns="90000" tIns="36000" rIns="90000" bIns="36000"/>
          <a:lstStyle/>
          <a:p>
            <a:pPr indent="457200">
              <a:lnSpc>
                <a:spcPct val="134000"/>
              </a:lnSpc>
              <a:spcBef>
                <a:spcPts val="600"/>
              </a:spcBef>
            </a:pP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261883" y="2990684"/>
            <a:ext cx="3096332" cy="1980803"/>
            <a:chOff x="272703" y="1240061"/>
            <a:chExt cx="3096332" cy="1980803"/>
          </a:xfrm>
        </p:grpSpPr>
        <p:cxnSp>
          <p:nvCxnSpPr>
            <p:cNvPr id="14" name="直接连接符 43"/>
            <p:cNvCxnSpPr/>
            <p:nvPr/>
          </p:nvCxnSpPr>
          <p:spPr>
            <a:xfrm>
              <a:off x="560723" y="1460918"/>
              <a:ext cx="2808312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45"/>
            <p:cNvCxnSpPr/>
            <p:nvPr/>
          </p:nvCxnSpPr>
          <p:spPr>
            <a:xfrm>
              <a:off x="380703" y="1240061"/>
              <a:ext cx="0" cy="1980803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272703" y="1362302"/>
              <a:ext cx="216000" cy="216000"/>
            </a:xfrm>
            <a:prstGeom prst="rect">
              <a:avLst/>
            </a:prstGeom>
            <a:solidFill>
              <a:srgbClr val="C00000"/>
            </a:solidFill>
            <a:effectLst/>
          </p:spPr>
          <p:txBody>
            <a:bodyPr lIns="90000" tIns="36000" rIns="90000" bIns="36000"/>
            <a:lstStyle/>
            <a:p>
              <a:pPr indent="457200">
                <a:lnSpc>
                  <a:spcPct val="134000"/>
                </a:lnSpc>
                <a:spcBef>
                  <a:spcPts val="600"/>
                </a:spcBef>
              </a:pPr>
              <a:endPara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369883" y="3212012"/>
            <a:ext cx="9843275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zh-CN" altLang="zh-CN" sz="28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培养方案和培养计划</a:t>
            </a:r>
          </a:p>
          <a:p>
            <a:pPr lvl="0">
              <a:defRPr/>
            </a:pP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  </a:t>
            </a:r>
            <a:r>
              <a:rPr lang="zh-CN" altLang="en-US" sz="28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培养方案</a:t>
            </a: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是研究生培养的依据和指导，在研究生院组织下由院系负责制定，经学位评定分委会审核通过后，报研究生院复核生效。</a:t>
            </a:r>
            <a:endParaRPr lang="en-US" altLang="zh-CN" sz="2400" b="0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  <a:p>
            <a:pPr lvl="0">
              <a:defRPr/>
            </a:pPr>
            <a:r>
              <a:rPr lang="zh-CN" altLang="en-US" sz="2400" dirty="0">
                <a:solidFill>
                  <a:srgbClr val="FF0066"/>
                </a:solidFill>
                <a:latin typeface="KaiTi" charset="-122"/>
                <a:ea typeface="KaiTi" charset="-122"/>
                <a:cs typeface="KaiTi" charset="-122"/>
              </a:rPr>
              <a:t>查看方式：</a:t>
            </a:r>
            <a:r>
              <a:rPr lang="zh-CN" altLang="en-US" sz="2400" dirty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在研究生系统中，点击“我的学习”，选择“培养方案”，能够查看培养方案</a:t>
            </a:r>
            <a:r>
              <a:rPr lang="zh-CN" altLang="en-US" sz="2400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。</a:t>
            </a:r>
            <a:endParaRPr lang="en-US" altLang="zh-CN" sz="2400" b="0" kern="0" dirty="0">
              <a:solidFill>
                <a:srgbClr val="FF0000"/>
              </a:solidFill>
              <a:latin typeface="KaiTi" charset="-122"/>
              <a:ea typeface="KaiTi" charset="-122"/>
              <a:cs typeface="KaiTi" charset="-122"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altLang="zh-CN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 </a:t>
            </a:r>
            <a:r>
              <a:rPr lang="zh-CN" altLang="en-US" sz="28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培养</a:t>
            </a:r>
            <a:r>
              <a:rPr lang="zh-CN" altLang="en-US" sz="2800" b="1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计划</a:t>
            </a:r>
            <a:r>
              <a:rPr lang="zh-CN" altLang="en-US" sz="2400" kern="0" dirty="0" smtClean="0">
                <a:latin typeface="KaiTi" charset="-122"/>
                <a:ea typeface="KaiTi" charset="-122"/>
                <a:cs typeface="KaiTi" charset="-122"/>
              </a:rPr>
              <a:t>是</a:t>
            </a:r>
            <a:r>
              <a:rPr lang="zh-CN" altLang="zh-CN" sz="2400" b="0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硕士</a:t>
            </a:r>
            <a:r>
              <a:rPr lang="zh-CN" altLang="zh-CN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研究生根据</a:t>
            </a:r>
            <a:r>
              <a:rPr lang="zh-CN" altLang="en-US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专业</a:t>
            </a:r>
            <a:r>
              <a:rPr lang="zh-CN" altLang="zh-CN" sz="240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培养方案</a:t>
            </a:r>
            <a:r>
              <a:rPr lang="zh-CN" altLang="zh-CN" sz="2400" b="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在导师或导师小组的指导下，</a:t>
            </a:r>
            <a:r>
              <a:rPr lang="zh-CN" altLang="zh-CN" sz="240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制定个人培养计划</a:t>
            </a:r>
            <a:r>
              <a:rPr lang="zh-CN" altLang="en-US" sz="2400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，培养计划报院系审核备案。</a:t>
            </a:r>
            <a:endParaRPr lang="en-US" altLang="zh-CN" sz="2400" kern="0" dirty="0">
              <a:solidFill>
                <a:schemeClr val="tx1"/>
              </a:solidFill>
              <a:latin typeface="KaiTi" charset="-122"/>
              <a:ea typeface="KaiTi" charset="-122"/>
              <a:cs typeface="Ka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43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标题 1"/>
          <p:cNvSpPr txBox="1">
            <a:spLocks/>
          </p:cNvSpPr>
          <p:nvPr/>
        </p:nvSpPr>
        <p:spPr>
          <a:xfrm>
            <a:off x="1635575" y="16560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学术学位硕士研究生培养基本环节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9" name="组合 16"/>
          <p:cNvGrpSpPr/>
          <p:nvPr/>
        </p:nvGrpSpPr>
        <p:grpSpPr>
          <a:xfrm>
            <a:off x="399270" y="3113559"/>
            <a:ext cx="2735262" cy="2952750"/>
            <a:chOff x="107504" y="2614624"/>
            <a:chExt cx="2735867" cy="2952328"/>
          </a:xfrm>
        </p:grpSpPr>
        <p:sp>
          <p:nvSpPr>
            <p:cNvPr id="10" name="矩形 9"/>
            <p:cNvSpPr/>
            <p:nvPr/>
          </p:nvSpPr>
          <p:spPr>
            <a:xfrm>
              <a:off x="107504" y="2616211"/>
              <a:ext cx="2735867" cy="2950741"/>
            </a:xfrm>
            <a:prstGeom prst="rect">
              <a:avLst/>
            </a:prstGeom>
            <a:solidFill>
              <a:srgbClr val="FFFFF4">
                <a:lumMod val="9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1" name="TextBox 18"/>
            <p:cNvSpPr txBox="1"/>
            <p:nvPr/>
          </p:nvSpPr>
          <p:spPr>
            <a:xfrm>
              <a:off x="602914" y="2614624"/>
              <a:ext cx="1816502" cy="5238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kern="0" cap="none" spc="0" normalizeH="0" baseline="0" noProof="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日常学习</a:t>
              </a: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251998" y="3138424"/>
              <a:ext cx="935245" cy="790462"/>
            </a:xfrm>
            <a:prstGeom prst="roundRect">
              <a:avLst/>
            </a:prstGeom>
            <a:solidFill>
              <a:srgbClr val="AFB591">
                <a:lumMod val="60000"/>
                <a:lumOff val="4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692179" y="3109853"/>
              <a:ext cx="935244" cy="790462"/>
            </a:xfrm>
            <a:prstGeom prst="roundRect">
              <a:avLst/>
            </a:prstGeom>
            <a:solidFill>
              <a:srgbClr val="AFB591">
                <a:lumMod val="60000"/>
                <a:lumOff val="4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74228" y="4563795"/>
              <a:ext cx="935245" cy="792049"/>
            </a:xfrm>
            <a:prstGeom prst="roundRect">
              <a:avLst/>
            </a:prstGeom>
            <a:solidFill>
              <a:srgbClr val="AFB591">
                <a:lumMod val="60000"/>
                <a:lumOff val="4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747754" y="4563795"/>
              <a:ext cx="935245" cy="792049"/>
            </a:xfrm>
            <a:prstGeom prst="roundRect">
              <a:avLst/>
            </a:prstGeom>
            <a:solidFill>
              <a:srgbClr val="AFB591">
                <a:lumMod val="60000"/>
                <a:lumOff val="4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6" name="TextBox 23"/>
            <p:cNvSpPr txBox="1"/>
            <p:nvPr/>
          </p:nvSpPr>
          <p:spPr>
            <a:xfrm>
              <a:off x="180545" y="3192391"/>
              <a:ext cx="1124199" cy="6460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kern="0" cap="none" spc="0" normalizeH="0" baseline="0" noProof="0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实践环节训练</a:t>
              </a:r>
            </a:p>
          </p:txBody>
        </p:sp>
        <p:sp>
          <p:nvSpPr>
            <p:cNvPr id="21" name="TextBox 24"/>
            <p:cNvSpPr txBox="1"/>
            <p:nvPr/>
          </p:nvSpPr>
          <p:spPr>
            <a:xfrm>
              <a:off x="1763632" y="3209851"/>
              <a:ext cx="792338" cy="6460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kern="0" cap="none" spc="0" normalizeH="0" baseline="0" noProof="0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科学研究</a:t>
              </a:r>
            </a:p>
          </p:txBody>
        </p:sp>
        <p:sp>
          <p:nvSpPr>
            <p:cNvPr id="22" name="TextBox 25"/>
            <p:cNvSpPr txBox="1"/>
            <p:nvPr/>
          </p:nvSpPr>
          <p:spPr>
            <a:xfrm>
              <a:off x="323452" y="4636810"/>
              <a:ext cx="792337" cy="6460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kern="0" cap="none" spc="0" normalizeH="0" baseline="0" noProof="0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学术交流</a:t>
              </a:r>
            </a:p>
          </p:txBody>
        </p:sp>
        <p:sp>
          <p:nvSpPr>
            <p:cNvPr id="23" name="TextBox 26"/>
            <p:cNvSpPr txBox="1"/>
            <p:nvPr/>
          </p:nvSpPr>
          <p:spPr>
            <a:xfrm>
              <a:off x="1547684" y="4624112"/>
              <a:ext cx="1295687" cy="6460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kern="0" cap="none" spc="0" normalizeH="0" baseline="0" noProof="0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基本文献阅读</a:t>
              </a:r>
            </a:p>
          </p:txBody>
        </p:sp>
      </p:grpSp>
      <p:grpSp>
        <p:nvGrpSpPr>
          <p:cNvPr id="24" name="组合 35"/>
          <p:cNvGrpSpPr/>
          <p:nvPr/>
        </p:nvGrpSpPr>
        <p:grpSpPr>
          <a:xfrm>
            <a:off x="2816843" y="3114352"/>
            <a:ext cx="4306096" cy="2952749"/>
            <a:chOff x="2868768" y="1690276"/>
            <a:chExt cx="4305839" cy="2952604"/>
          </a:xfrm>
        </p:grpSpPr>
        <p:sp>
          <p:nvSpPr>
            <p:cNvPr id="25" name="矩形 24"/>
            <p:cNvSpPr/>
            <p:nvPr/>
          </p:nvSpPr>
          <p:spPr>
            <a:xfrm>
              <a:off x="3285464" y="1690276"/>
              <a:ext cx="3889143" cy="2952604"/>
            </a:xfrm>
            <a:prstGeom prst="rect">
              <a:avLst/>
            </a:prstGeom>
            <a:solidFill>
              <a:srgbClr val="FFFFF4">
                <a:lumMod val="9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94202" y="2198130"/>
              <a:ext cx="1655663" cy="1009600"/>
            </a:xfrm>
            <a:prstGeom prst="roundRect">
              <a:avLst/>
            </a:prstGeom>
            <a:solidFill>
              <a:srgbClr val="C47546">
                <a:lumMod val="40000"/>
                <a:lumOff val="6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课程审核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080760" y="2197395"/>
              <a:ext cx="1836627" cy="1008013"/>
            </a:xfrm>
            <a:prstGeom prst="roundRect">
              <a:avLst/>
            </a:prstGeom>
            <a:solidFill>
              <a:srgbClr val="C47546">
                <a:lumMod val="40000"/>
                <a:lumOff val="6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实践环节</a:t>
              </a:r>
              <a:endPara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审核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426438" y="3521428"/>
              <a:ext cx="1655664" cy="1008013"/>
            </a:xfrm>
            <a:prstGeom prst="roundRect">
              <a:avLst/>
            </a:prstGeom>
            <a:solidFill>
              <a:srgbClr val="C47546">
                <a:lumMod val="40000"/>
                <a:lumOff val="6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论文开题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246702" y="3508790"/>
              <a:ext cx="1655664" cy="1008013"/>
            </a:xfrm>
            <a:prstGeom prst="roundRect">
              <a:avLst/>
            </a:prstGeom>
            <a:solidFill>
              <a:srgbClr val="C47546">
                <a:lumMod val="40000"/>
                <a:lumOff val="6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学术规范考核</a:t>
              </a:r>
            </a:p>
          </p:txBody>
        </p:sp>
        <p:sp>
          <p:nvSpPr>
            <p:cNvPr id="30" name="TextBox 41"/>
            <p:cNvSpPr txBox="1"/>
            <p:nvPr/>
          </p:nvSpPr>
          <p:spPr>
            <a:xfrm>
              <a:off x="4502211" y="1696564"/>
              <a:ext cx="1817578" cy="5238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kern="0" cap="none" spc="0" normalizeH="0" baseline="0" noProof="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中期考核</a:t>
              </a:r>
            </a:p>
          </p:txBody>
        </p:sp>
        <p:sp>
          <p:nvSpPr>
            <p:cNvPr id="31" name="右箭头 30"/>
            <p:cNvSpPr/>
            <p:nvPr/>
          </p:nvSpPr>
          <p:spPr>
            <a:xfrm>
              <a:off x="2868768" y="3084032"/>
              <a:ext cx="687347" cy="484164"/>
            </a:xfrm>
            <a:prstGeom prst="rightArrow">
              <a:avLst/>
            </a:prstGeom>
            <a:solidFill>
              <a:srgbClr val="FF0000"/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32" name="组合 55"/>
          <p:cNvGrpSpPr/>
          <p:nvPr/>
        </p:nvGrpSpPr>
        <p:grpSpPr>
          <a:xfrm>
            <a:off x="10338818" y="1291067"/>
            <a:ext cx="1316037" cy="3302927"/>
            <a:chOff x="7576412" y="1855192"/>
            <a:chExt cx="1316228" cy="3302867"/>
          </a:xfrm>
        </p:grpSpPr>
        <p:sp>
          <p:nvSpPr>
            <p:cNvPr id="34" name="矩形 33"/>
            <p:cNvSpPr/>
            <p:nvPr/>
          </p:nvSpPr>
          <p:spPr>
            <a:xfrm>
              <a:off x="7577208" y="1855192"/>
              <a:ext cx="1314641" cy="860409"/>
            </a:xfrm>
            <a:prstGeom prst="rect">
              <a:avLst/>
            </a:prstGeom>
            <a:solidFill>
              <a:srgbClr val="FFFFF4">
                <a:lumMod val="9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0" kern="0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论文撰写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35" name="TextBox 60"/>
            <p:cNvSpPr txBox="1"/>
            <p:nvPr/>
          </p:nvSpPr>
          <p:spPr>
            <a:xfrm>
              <a:off x="7648657" y="3041033"/>
              <a:ext cx="1171745" cy="3693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kern="0" cap="none" spc="0" normalizeH="0" baseline="0" noProof="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576412" y="3101023"/>
              <a:ext cx="1316228" cy="860409"/>
            </a:xfrm>
            <a:prstGeom prst="rect">
              <a:avLst/>
            </a:prstGeom>
            <a:solidFill>
              <a:srgbClr val="FFFFF4">
                <a:lumMod val="9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0" kern="0" dirty="0" smtClean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科研成果审核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37" name="下箭头 36"/>
            <p:cNvSpPr/>
            <p:nvPr/>
          </p:nvSpPr>
          <p:spPr>
            <a:xfrm>
              <a:off x="8017803" y="3917854"/>
              <a:ext cx="288967" cy="407981"/>
            </a:xfrm>
            <a:prstGeom prst="downArrow">
              <a:avLst/>
            </a:prstGeom>
            <a:solidFill>
              <a:srgbClr val="FF0000"/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577208" y="4297650"/>
              <a:ext cx="1314641" cy="860409"/>
            </a:xfrm>
            <a:prstGeom prst="rect">
              <a:avLst/>
            </a:prstGeom>
            <a:solidFill>
              <a:srgbClr val="FFFFF4">
                <a:lumMod val="90000"/>
              </a:srgbClr>
            </a:solidFill>
            <a:ln w="25400" cap="flat" cmpd="sng" algn="ctr">
              <a:solidFill>
                <a:srgbClr val="918415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00" b="0" kern="0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答辩</a:t>
              </a:r>
            </a:p>
          </p:txBody>
        </p:sp>
      </p:grpSp>
      <p:sp>
        <p:nvSpPr>
          <p:cNvPr id="39" name="下箭头 38"/>
          <p:cNvSpPr/>
          <p:nvPr/>
        </p:nvSpPr>
        <p:spPr>
          <a:xfrm>
            <a:off x="10781733" y="2121001"/>
            <a:ext cx="287338" cy="40798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236106" y="4331890"/>
            <a:ext cx="936625" cy="8112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TextBox 2"/>
          <p:cNvSpPr txBox="1"/>
          <p:nvPr/>
        </p:nvSpPr>
        <p:spPr>
          <a:xfrm>
            <a:off x="1267856" y="4346252"/>
            <a:ext cx="8810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000" b="0" dirty="0">
                <a:solidFill>
                  <a:srgbClr val="7030A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课程学习</a:t>
            </a:r>
          </a:p>
        </p:txBody>
      </p:sp>
      <p:cxnSp>
        <p:nvCxnSpPr>
          <p:cNvPr id="4" name="肘形连接符 3"/>
          <p:cNvCxnSpPr>
            <a:endCxn id="34" idx="1"/>
          </p:cNvCxnSpPr>
          <p:nvPr/>
        </p:nvCxnSpPr>
        <p:spPr>
          <a:xfrm flipV="1">
            <a:off x="7122939" y="1721280"/>
            <a:ext cx="3216675" cy="2904885"/>
          </a:xfrm>
          <a:prstGeom prst="bentConnector3">
            <a:avLst/>
          </a:prstGeom>
          <a:ln w="920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0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标题 1"/>
          <p:cNvSpPr txBox="1">
            <a:spLocks/>
          </p:cNvSpPr>
          <p:nvPr/>
        </p:nvSpPr>
        <p:spPr>
          <a:xfrm>
            <a:off x="1635574" y="206205"/>
            <a:ext cx="8107515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硕士研究生课程类别与学分要求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1028492" y="2091845"/>
            <a:ext cx="10923218" cy="200054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0" dirty="0" smtClean="0">
                <a:latin typeface="KaiTi" charset="-122"/>
                <a:ea typeface="KaiTi" charset="-122"/>
                <a:cs typeface="KaiTi" charset="-122"/>
              </a:rPr>
              <a:t>    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学位</a:t>
            </a:r>
            <a:r>
              <a:rPr lang="zh-CN" altLang="en-US" sz="2400" b="1" dirty="0">
                <a:latin typeface="KaiTi" charset="-122"/>
                <a:ea typeface="KaiTi" charset="-122"/>
                <a:cs typeface="KaiTi" charset="-122"/>
              </a:rPr>
              <a:t>公共课</a:t>
            </a:r>
            <a:r>
              <a:rPr lang="zh-CN" altLang="en-US" sz="2400" b="0" dirty="0">
                <a:latin typeface="KaiTi" charset="-122"/>
                <a:ea typeface="KaiTi" charset="-122"/>
                <a:cs typeface="KaiTi" charset="-122"/>
              </a:rPr>
              <a:t>指研究生公共外语和公共政治课，公共外语课符合免修条件的，可申请</a:t>
            </a:r>
            <a:r>
              <a:rPr lang="zh-CN" altLang="en-US" sz="2400" b="0" dirty="0" smtClean="0">
                <a:latin typeface="KaiTi" charset="-122"/>
                <a:ea typeface="KaiTi" charset="-122"/>
                <a:cs typeface="KaiTi" charset="-122"/>
              </a:rPr>
              <a:t>免修</a:t>
            </a:r>
            <a:r>
              <a:rPr lang="en-US" altLang="zh-CN" sz="2400" b="0" dirty="0" smtClean="0">
                <a:latin typeface="KaiTi" charset="-122"/>
                <a:ea typeface="KaiTi" charset="-122"/>
                <a:cs typeface="KaiTi" charset="-122"/>
              </a:rPr>
              <a:t>2</a:t>
            </a:r>
            <a:r>
              <a:rPr lang="zh-CN" altLang="en-US" sz="2400" b="0" dirty="0" smtClean="0">
                <a:latin typeface="KaiTi" charset="-122"/>
                <a:ea typeface="KaiTi" charset="-122"/>
                <a:cs typeface="KaiTi" charset="-122"/>
              </a:rPr>
              <a:t>学分；</a:t>
            </a:r>
            <a:endParaRPr lang="en-US" altLang="zh-CN" sz="2400" b="0" dirty="0" smtClean="0">
              <a:latin typeface="KaiTi" charset="-122"/>
              <a:ea typeface="KaiTi" charset="-122"/>
              <a:cs typeface="KaiTi" charset="-122"/>
            </a:endParaRPr>
          </a:p>
          <a:p>
            <a:pPr eaLnBrk="1" hangingPunct="1"/>
            <a:r>
              <a:rPr lang="zh-CN" altLang="en-US" sz="2400" b="0" dirty="0" smtClean="0">
                <a:latin typeface="KaiTi" charset="-122"/>
                <a:ea typeface="KaiTi" charset="-122"/>
                <a:cs typeface="KaiTi" charset="-122"/>
              </a:rPr>
              <a:t>    </a:t>
            </a:r>
            <a:r>
              <a:rPr lang="zh-CN" altLang="zh-CN" sz="2400" b="1" dirty="0" smtClean="0">
                <a:latin typeface="KaiTi" charset="-122"/>
                <a:ea typeface="KaiTi" charset="-122"/>
                <a:cs typeface="KaiTi" charset="-122"/>
              </a:rPr>
              <a:t>公共</a:t>
            </a:r>
            <a:r>
              <a:rPr lang="zh-CN" altLang="zh-CN" sz="2400" b="1" dirty="0">
                <a:latin typeface="KaiTi" charset="-122"/>
                <a:ea typeface="KaiTi" charset="-122"/>
                <a:cs typeface="KaiTi" charset="-122"/>
              </a:rPr>
              <a:t>选修课</a:t>
            </a:r>
            <a:r>
              <a:rPr lang="en-US" altLang="zh-CN" sz="2400" b="1" dirty="0">
                <a:latin typeface="KaiTi" charset="-122"/>
                <a:ea typeface="KaiTi" charset="-122"/>
                <a:cs typeface="KaiTi" charset="-122"/>
              </a:rPr>
              <a:t>I</a:t>
            </a:r>
            <a:r>
              <a:rPr lang="zh-CN" altLang="zh-CN" sz="2400" b="0" dirty="0">
                <a:latin typeface="KaiTi" charset="-122"/>
                <a:ea typeface="KaiTi" charset="-122"/>
                <a:cs typeface="KaiTi" charset="-122"/>
              </a:rPr>
              <a:t>指研究方法类课程、人文素养类课程、科学素养类课程和创新创业类课程等。硕士生一般需修读</a:t>
            </a:r>
            <a:r>
              <a:rPr lang="en-US" altLang="zh-CN" sz="2400" b="0" dirty="0">
                <a:latin typeface="KaiTi" charset="-122"/>
                <a:ea typeface="KaiTi" charset="-122"/>
                <a:cs typeface="KaiTi" charset="-122"/>
              </a:rPr>
              <a:t>2</a:t>
            </a:r>
            <a:r>
              <a:rPr lang="zh-CN" altLang="zh-CN" sz="2400" b="0" dirty="0">
                <a:latin typeface="KaiTi" charset="-122"/>
                <a:ea typeface="KaiTi" charset="-122"/>
                <a:cs typeface="KaiTi" charset="-122"/>
              </a:rPr>
              <a:t>学分，如培养单位对此类别课程不做修读规定，则应以学位专业课相应学分抵充</a:t>
            </a:r>
            <a:r>
              <a:rPr lang="zh-CN" altLang="zh-CN" sz="2400" b="0" dirty="0" smtClean="0">
                <a:latin typeface="KaiTi" charset="-122"/>
                <a:ea typeface="KaiTi" charset="-122"/>
                <a:cs typeface="KaiTi" charset="-122"/>
              </a:rPr>
              <a:t>。</a:t>
            </a:r>
            <a:endParaRPr lang="en-US" altLang="zh-CN" sz="2400" b="0" dirty="0">
              <a:latin typeface="KaiTi" charset="-122"/>
              <a:ea typeface="KaiTi" charset="-122"/>
              <a:cs typeface="KaiTi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828443"/>
              </p:ext>
            </p:extLst>
          </p:nvPr>
        </p:nvGraphicFramePr>
        <p:xfrm>
          <a:off x="1028492" y="4230148"/>
          <a:ext cx="9728060" cy="262522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08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084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555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555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92227">
                <a:tc gridSpan="2"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7030A0"/>
                          </a:solidFill>
                          <a:effectLst/>
                        </a:rPr>
                        <a:t>课程类别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7030A0"/>
                          </a:solidFill>
                          <a:effectLst/>
                        </a:rPr>
                        <a:t>学分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7030A0"/>
                          </a:solidFill>
                          <a:effectLst/>
                        </a:rPr>
                        <a:t>最低课程门数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2786">
                <a:tc rowSpan="4"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7030A0"/>
                          </a:solidFill>
                          <a:effectLst/>
                        </a:rPr>
                        <a:t>必修课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学位公共课（必修）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7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3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555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公共选修课</a:t>
                      </a:r>
                      <a:r>
                        <a:rPr lang="en-US" altLang="zh-CN" sz="1800" kern="100" dirty="0">
                          <a:effectLst/>
                        </a:rPr>
                        <a:t> </a:t>
                      </a:r>
                      <a:r>
                        <a:rPr lang="en-US" sz="1800" kern="100" dirty="0">
                          <a:effectLst/>
                        </a:rPr>
                        <a:t>I *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1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278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学位基础课（必修）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8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3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278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学位专业课（必修）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3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2786">
                <a:tc rowSpan="2"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7030A0"/>
                          </a:solidFill>
                          <a:effectLst/>
                        </a:rPr>
                        <a:t>选修课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学位专业课（选修）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6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2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321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跨学科或跨专业课程（选修）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kern="1200">
                          <a:solidFill>
                            <a:schemeClr val="dk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</a:t>
                      </a:r>
                      <a:endParaRPr lang="zh-CN" sz="1800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1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5557">
                <a:tc gridSpan="2"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7030A0"/>
                          </a:solidFill>
                          <a:effectLst/>
                        </a:rPr>
                        <a:t>学分合计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1pPr>
                      <a:lvl2pPr marL="43350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2pPr>
                      <a:lvl3pPr marL="86701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3pPr>
                      <a:lvl4pPr marL="130052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4pPr>
                      <a:lvl5pPr marL="1734030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5pPr>
                      <a:lvl6pPr marL="2167538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6pPr>
                      <a:lvl7pPr marL="2601045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7pPr>
                      <a:lvl8pPr marL="3034552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8pPr>
                      <a:lvl9pPr marL="3468061" algn="l" defTabSz="867015" rtl="0" eaLnBrk="1" latinLnBrk="0" hangingPunct="1">
                        <a:defRPr sz="1707" b="1" kern="1200">
                          <a:solidFill>
                            <a:schemeClr val="lt1"/>
                          </a:solidFill>
                          <a:latin typeface="Arial"/>
                          <a:ea typeface="宋体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zh-CN" sz="1800" kern="100" dirty="0">
                        <a:solidFill>
                          <a:srgbClr val="7030A0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1" marR="68581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3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Rectangle 2"/>
          <p:cNvSpPr txBox="1">
            <a:spLocks/>
          </p:cNvSpPr>
          <p:nvPr/>
        </p:nvSpPr>
        <p:spPr>
          <a:xfrm>
            <a:off x="361777" y="303159"/>
            <a:ext cx="7649162" cy="138649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培养环节</a:t>
            </a:r>
            <a:r>
              <a:rPr lang="en-US" altLang="zh-CN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sz="4000" b="1" kern="0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选课要求</a:t>
            </a:r>
            <a:endParaRPr lang="zh-CN" altLang="zh-CN" sz="4000" b="0" kern="0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" name="内容占位符 2"/>
          <p:cNvSpPr txBox="1">
            <a:spLocks/>
          </p:cNvSpPr>
          <p:nvPr/>
        </p:nvSpPr>
        <p:spPr>
          <a:xfrm>
            <a:off x="1967947" y="2216425"/>
            <a:ext cx="9179489" cy="466217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>
              <a:buFont typeface="Arial" panose="020B0604020202020204" pitchFamily="34" charset="0"/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选课时间</a:t>
            </a:r>
          </a:p>
          <a:p>
            <a:pPr marL="360000"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</a:rPr>
              <a:t>00-21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00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，新生选课，老生二轮选课。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60000">
              <a:buFont typeface="Arial" panose="020B0604020202020204" pitchFamily="34" charset="0"/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选课范围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60000">
              <a:buFont typeface="Arial" panose="020B0604020202020204" pitchFamily="34" charset="0"/>
              <a:buNone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除政治课外，其他课程均需要在网上选课；</a:t>
            </a:r>
            <a:endParaRPr lang="zh-CN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60000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选课路径</a:t>
            </a:r>
          </a:p>
          <a:p>
            <a:pPr marL="360000" algn="just">
              <a:buFont typeface="Arial" panose="020B0604020202020204" pitchFamily="34" charset="0"/>
              <a:buNone/>
            </a:pP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登陆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公共数据库（学号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密码）</a:t>
            </a:r>
            <a:r>
              <a:rPr lang="zh-CN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“研究生系统”</a:t>
            </a:r>
            <a:r>
              <a:rPr lang="zh-CN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我的学习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”—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“课程学习”</a:t>
            </a:r>
            <a:r>
              <a:rPr lang="zh-CN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选课</a:t>
            </a:r>
            <a:r>
              <a:rPr lang="zh-CN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右侧页面有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学位公共课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、“学位基础课”等信息，点击“学位公共课”或其他课程类别，就可看到可选课程信息，进行选课即可。</a:t>
            </a:r>
          </a:p>
          <a:p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46945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标题 1"/>
          <p:cNvSpPr txBox="1">
            <a:spLocks/>
          </p:cNvSpPr>
          <p:nvPr/>
        </p:nvSpPr>
        <p:spPr>
          <a:xfrm>
            <a:off x="1635575" y="23039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培养环节</a:t>
            </a:r>
            <a:r>
              <a:rPr lang="en-US" altLang="zh-CN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日常学习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直角三角形 22"/>
          <p:cNvSpPr>
            <a:spLocks noChangeArrowheads="1"/>
          </p:cNvSpPr>
          <p:nvPr/>
        </p:nvSpPr>
        <p:spPr bwMode="auto">
          <a:xfrm flipH="1">
            <a:off x="1953807" y="2170011"/>
            <a:ext cx="555843" cy="555842"/>
          </a:xfrm>
          <a:prstGeom prst="rtTriangle">
            <a:avLst/>
          </a:prstGeom>
          <a:solidFill>
            <a:srgbClr val="DE4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50622" bIns="75933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１</a:t>
            </a:r>
          </a:p>
        </p:txBody>
      </p:sp>
      <p:cxnSp>
        <p:nvCxnSpPr>
          <p:cNvPr id="10" name="直接连接符 27"/>
          <p:cNvCxnSpPr>
            <a:cxnSpLocks noChangeShapeType="1"/>
            <a:stCxn id="11" idx="0"/>
          </p:cNvCxnSpPr>
          <p:nvPr/>
        </p:nvCxnSpPr>
        <p:spPr bwMode="auto">
          <a:xfrm flipV="1">
            <a:off x="2509650" y="2154385"/>
            <a:ext cx="2722555" cy="15626"/>
          </a:xfrm>
          <a:prstGeom prst="line">
            <a:avLst/>
          </a:prstGeom>
          <a:noFill/>
          <a:ln w="12700">
            <a:solidFill>
              <a:srgbClr val="DE47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29"/>
          <p:cNvCxnSpPr>
            <a:cxnSpLocks noChangeShapeType="1"/>
          </p:cNvCxnSpPr>
          <p:nvPr/>
        </p:nvCxnSpPr>
        <p:spPr bwMode="auto">
          <a:xfrm>
            <a:off x="5232205" y="2154385"/>
            <a:ext cx="0" cy="3995177"/>
          </a:xfrm>
          <a:prstGeom prst="line">
            <a:avLst/>
          </a:prstGeom>
          <a:noFill/>
          <a:ln w="12700">
            <a:solidFill>
              <a:srgbClr val="DE47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连接符 32"/>
          <p:cNvCxnSpPr>
            <a:cxnSpLocks noChangeShapeType="1"/>
          </p:cNvCxnSpPr>
          <p:nvPr/>
        </p:nvCxnSpPr>
        <p:spPr bwMode="auto">
          <a:xfrm>
            <a:off x="1970997" y="5488800"/>
            <a:ext cx="0" cy="660761"/>
          </a:xfrm>
          <a:prstGeom prst="line">
            <a:avLst/>
          </a:prstGeom>
          <a:noFill/>
          <a:ln w="12700">
            <a:solidFill>
              <a:srgbClr val="DE47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30"/>
          <p:cNvCxnSpPr>
            <a:cxnSpLocks noChangeShapeType="1"/>
          </p:cNvCxnSpPr>
          <p:nvPr/>
        </p:nvCxnSpPr>
        <p:spPr bwMode="auto">
          <a:xfrm>
            <a:off x="1950021" y="6149561"/>
            <a:ext cx="3282184" cy="1"/>
          </a:xfrm>
          <a:prstGeom prst="line">
            <a:avLst/>
          </a:prstGeom>
          <a:noFill/>
          <a:ln w="12700">
            <a:solidFill>
              <a:srgbClr val="DE47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4" name="组 13"/>
          <p:cNvGrpSpPr/>
          <p:nvPr/>
        </p:nvGrpSpPr>
        <p:grpSpPr>
          <a:xfrm>
            <a:off x="6181933" y="2045694"/>
            <a:ext cx="4665739" cy="4069721"/>
            <a:chOff x="5028807" y="1591527"/>
            <a:chExt cx="2825378" cy="4069721"/>
          </a:xfrm>
        </p:grpSpPr>
        <p:sp>
          <p:nvSpPr>
            <p:cNvPr id="15" name="直角三角形 22"/>
            <p:cNvSpPr>
              <a:spLocks noChangeArrowheads="1"/>
            </p:cNvSpPr>
            <p:nvPr/>
          </p:nvSpPr>
          <p:spPr bwMode="auto">
            <a:xfrm flipH="1">
              <a:off x="5220072" y="1591527"/>
              <a:ext cx="555843" cy="555842"/>
            </a:xfrm>
            <a:prstGeom prst="rtTriangle">
              <a:avLst/>
            </a:prstGeom>
            <a:solidFill>
              <a:srgbClr val="DE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50622" bIns="759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27"/>
            <p:cNvCxnSpPr>
              <a:cxnSpLocks noChangeShapeType="1"/>
            </p:cNvCxnSpPr>
            <p:nvPr/>
          </p:nvCxnSpPr>
          <p:spPr bwMode="auto">
            <a:xfrm flipV="1">
              <a:off x="5775915" y="1628799"/>
              <a:ext cx="2078270" cy="31252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直接连接符 29"/>
            <p:cNvCxnSpPr>
              <a:cxnSpLocks noChangeShapeType="1"/>
            </p:cNvCxnSpPr>
            <p:nvPr/>
          </p:nvCxnSpPr>
          <p:spPr bwMode="auto">
            <a:xfrm>
              <a:off x="7854185" y="1628799"/>
              <a:ext cx="0" cy="4032449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直接连接符 32"/>
            <p:cNvCxnSpPr>
              <a:cxnSpLocks noChangeShapeType="1"/>
            </p:cNvCxnSpPr>
            <p:nvPr/>
          </p:nvCxnSpPr>
          <p:spPr bwMode="auto">
            <a:xfrm>
              <a:off x="5028807" y="5000486"/>
              <a:ext cx="0" cy="660761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直接连接符 30"/>
            <p:cNvCxnSpPr>
              <a:cxnSpLocks noChangeShapeType="1"/>
            </p:cNvCxnSpPr>
            <p:nvPr/>
          </p:nvCxnSpPr>
          <p:spPr bwMode="auto">
            <a:xfrm flipV="1">
              <a:off x="5028807" y="5648057"/>
              <a:ext cx="2820914" cy="13190"/>
            </a:xfrm>
            <a:prstGeom prst="line">
              <a:avLst/>
            </a:prstGeom>
            <a:noFill/>
            <a:ln w="12700">
              <a:solidFill>
                <a:srgbClr val="DE474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矩形 23"/>
          <p:cNvSpPr/>
          <p:nvPr/>
        </p:nvSpPr>
        <p:spPr>
          <a:xfrm>
            <a:off x="1909212" y="2780784"/>
            <a:ext cx="3337378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zh-CN" altLang="en-US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  </a:t>
            </a:r>
            <a:r>
              <a:rPr lang="zh-CN" altLang="zh-CN" sz="2800" b="1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基本</a:t>
            </a:r>
            <a:r>
              <a:rPr lang="zh-CN" altLang="zh-CN" sz="28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文献阅读能力考核</a:t>
            </a:r>
          </a:p>
          <a:p>
            <a:pPr lvl="0">
              <a:spcBef>
                <a:spcPct val="20000"/>
              </a:spcBef>
              <a:defRPr/>
            </a:pPr>
            <a:r>
              <a:rPr lang="zh-CN" altLang="en-US" sz="2400" b="0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0" kern="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完成</a:t>
            </a:r>
            <a:r>
              <a:rPr lang="zh-CN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培养方案中所列基本文献的阅读并参加由培养单位组织的考核</a:t>
            </a:r>
            <a:r>
              <a:rPr lang="zh-CN" altLang="en-US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0" kern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12225" y="2607531"/>
            <a:ext cx="4562375" cy="2813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zh-CN" altLang="en-US" sz="2000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   </a:t>
            </a:r>
            <a:r>
              <a:rPr lang="zh-CN" altLang="zh-CN" sz="2800" b="1" kern="0" dirty="0" smtClean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实践</a:t>
            </a:r>
            <a:r>
              <a:rPr lang="zh-CN" altLang="zh-CN" sz="2800" b="1" kern="0" dirty="0">
                <a:solidFill>
                  <a:schemeClr val="tx1"/>
                </a:solidFill>
                <a:latin typeface="KaiTi" charset="-122"/>
                <a:ea typeface="KaiTi" charset="-122"/>
                <a:cs typeface="KaiTi" charset="-122"/>
              </a:rPr>
              <a:t>环节和科研训练</a:t>
            </a:r>
          </a:p>
          <a:p>
            <a:pPr lvl="0">
              <a:spcBef>
                <a:spcPct val="20000"/>
              </a:spcBef>
              <a:defRPr/>
            </a:pPr>
            <a:r>
              <a:rPr lang="en-US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实践环节和科研训练包括教学实习、科研实践和社会实践。教学实习或科研实践，需完成至少</a:t>
            </a:r>
            <a:r>
              <a:rPr lang="en-US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学时的工作量。社会实践需要完成至少</a:t>
            </a:r>
            <a:r>
              <a:rPr lang="en-US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2400" b="0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个工作日的工作量。一般在二年级进行各项实践活动。</a:t>
            </a:r>
            <a:endParaRPr lang="en-US" altLang="zh-CN" sz="2400" b="0" kern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53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0" y="-129486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8" name="内容占位符 2"/>
          <p:cNvSpPr txBox="1">
            <a:spLocks/>
          </p:cNvSpPr>
          <p:nvPr/>
        </p:nvSpPr>
        <p:spPr>
          <a:xfrm>
            <a:off x="1083365" y="2254593"/>
            <a:ext cx="10793896" cy="5830774"/>
          </a:xfrm>
          <a:prstGeom prst="rect">
            <a:avLst/>
          </a:prstGeom>
        </p:spPr>
        <p:txBody>
          <a:bodyPr/>
          <a:lstStyle>
            <a:lvl1pPr marL="216755" indent="-216755" algn="l" defTabSz="867015" rtl="0" eaLnBrk="1" latinLnBrk="0" hangingPunct="1">
              <a:lnSpc>
                <a:spcPct val="90000"/>
              </a:lnSpc>
              <a:spcBef>
                <a:spcPts val="948"/>
              </a:spcBef>
              <a:buFont typeface="Arial" panose="020B0604020202020204" pitchFamily="34" charset="0"/>
              <a:buChar char="•"/>
              <a:defRPr sz="26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0262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22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3767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8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727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84290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17799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51306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84813" indent="-216755" algn="l" defTabSz="867015" rtl="0" eaLnBrk="1" latinLnBrk="0" hangingPunct="1">
              <a:lnSpc>
                <a:spcPct val="90000"/>
              </a:lnSpc>
              <a:spcBef>
                <a:spcPts val="474"/>
              </a:spcBef>
              <a:buFont typeface="Arial" panose="020B0604020202020204" pitchFamily="34" charset="0"/>
              <a:buChar char="•"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zh-CN" sz="2400" dirty="0">
                <a:latin typeface="KaiTi" charset="-122"/>
                <a:ea typeface="KaiTi" charset="-122"/>
                <a:cs typeface="KaiTi" charset="-122"/>
              </a:rPr>
              <a:t>1</a:t>
            </a:r>
            <a:r>
              <a:rPr lang="en-US" altLang="zh-CN" sz="2400" dirty="0" smtClean="0">
                <a:latin typeface="KaiTi" charset="-122"/>
                <a:ea typeface="KaiTi" charset="-122"/>
                <a:cs typeface="KaiTi" charset="-122"/>
              </a:rPr>
              <a:t>.</a:t>
            </a:r>
            <a:r>
              <a:rPr lang="zh-CN" altLang="en-US" sz="2400" dirty="0" smtClean="0">
                <a:latin typeface="KaiTi" charset="-122"/>
                <a:ea typeface="KaiTi" charset="-122"/>
                <a:cs typeface="KaiTi" charset="-122"/>
              </a:rPr>
              <a:t>实施研究生“学术交流”计划。通过学术论坛、暑期学校、联合培养、海外研修、学术会议、学术沙龙、</a:t>
            </a:r>
            <a:r>
              <a:rPr lang="zh-CN" altLang="zh-CN" sz="2400" dirty="0" smtClean="0">
                <a:latin typeface="KaiTi" charset="-122"/>
                <a:ea typeface="KaiTi" charset="-122"/>
                <a:cs typeface="KaiTi" charset="-122"/>
              </a:rPr>
              <a:t>学术讲座</a:t>
            </a:r>
            <a:r>
              <a:rPr lang="zh-CN" altLang="en-US" sz="2400" dirty="0" smtClean="0">
                <a:latin typeface="KaiTi" charset="-122"/>
                <a:ea typeface="KaiTi" charset="-122"/>
                <a:cs typeface="KaiTi" charset="-122"/>
              </a:rPr>
              <a:t>等形式，面向学术学位研究生建立多层次全覆盖的学术交流计划，为研究生的学术交流提供全面的支持。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可申请项目：</a:t>
            </a:r>
            <a:endParaRPr lang="en-US" altLang="zh-CN" sz="24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（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1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）国家留学基金委等各类公派项目；</a:t>
            </a:r>
            <a:endParaRPr lang="en-US" altLang="zh-CN" sz="24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（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2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）各类联合培养项目，如中法联合培养等；</a:t>
            </a:r>
            <a:endParaRPr lang="en-US" altLang="zh-CN" sz="24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（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3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）学校研究生出国境访学项目（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A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、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B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、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C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类）和国际会议资助项目；</a:t>
            </a:r>
            <a:endParaRPr lang="en-US" altLang="zh-CN" sz="24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（</a:t>
            </a: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4</a:t>
            </a:r>
            <a:r>
              <a:rPr lang="zh-CN" altLang="en-US" sz="2400" b="1" dirty="0" smtClean="0">
                <a:latin typeface="KaiTi" charset="-122"/>
                <a:ea typeface="KaiTi" charset="-122"/>
                <a:cs typeface="KaiTi" charset="-122"/>
              </a:rPr>
              <a:t>）研究生学术沙龙项目，获学校经费资助，主持组织学术沙龙活动。</a:t>
            </a:r>
            <a:endParaRPr lang="en-US" altLang="zh-CN" sz="24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zh-CN" sz="24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>
              <a:buNone/>
              <a:defRPr/>
            </a:pPr>
            <a:r>
              <a:rPr lang="en-US" altLang="zh-CN" sz="2400" b="1" dirty="0" smtClean="0">
                <a:latin typeface="KaiTi" charset="-122"/>
                <a:ea typeface="KaiTi" charset="-122"/>
                <a:cs typeface="KaiTi" charset="-122"/>
              </a:rPr>
              <a:t>2.</a:t>
            </a:r>
            <a:r>
              <a:rPr lang="zh-CN" altLang="en-US" sz="2400" b="1" dirty="0">
                <a:latin typeface="KaiTi" charset="-122"/>
                <a:ea typeface="KaiTi" charset="-122"/>
                <a:cs typeface="KaiTi" charset="-122"/>
              </a:rPr>
              <a:t>硕士研究生在学期间参加各类学术活动的次数不少于</a:t>
            </a:r>
            <a:r>
              <a:rPr lang="en-US" altLang="zh-CN" sz="2400" b="1" dirty="0">
                <a:latin typeface="KaiTi" charset="-122"/>
                <a:ea typeface="KaiTi" charset="-122"/>
                <a:cs typeface="KaiTi" charset="-122"/>
              </a:rPr>
              <a:t>30</a:t>
            </a:r>
            <a:r>
              <a:rPr lang="zh-CN" altLang="en-US" sz="2400" b="1" dirty="0">
                <a:latin typeface="KaiTi" charset="-122"/>
                <a:ea typeface="KaiTi" charset="-122"/>
                <a:cs typeface="KaiTi" charset="-122"/>
              </a:rPr>
              <a:t>次，同时需认真填写</a:t>
            </a:r>
            <a:r>
              <a:rPr lang="en-US" altLang="zh-CN" sz="2400" b="1" dirty="0">
                <a:latin typeface="KaiTi" charset="-122"/>
                <a:ea typeface="KaiTi" charset="-122"/>
                <a:cs typeface="KaiTi" charset="-122"/>
              </a:rPr>
              <a:t>《</a:t>
            </a:r>
            <a:r>
              <a:rPr lang="zh-CN" altLang="en-US" sz="2400" b="1" dirty="0">
                <a:latin typeface="KaiTi" charset="-122"/>
                <a:ea typeface="KaiTi" charset="-122"/>
                <a:cs typeface="KaiTi" charset="-122"/>
              </a:rPr>
              <a:t>华东师范大学研究生学术活动登记表</a:t>
            </a:r>
            <a:r>
              <a:rPr lang="en-US" altLang="zh-CN" sz="2400" b="1" dirty="0">
                <a:latin typeface="KaiTi" charset="-122"/>
                <a:ea typeface="KaiTi" charset="-122"/>
                <a:cs typeface="KaiTi" charset="-122"/>
              </a:rPr>
              <a:t>》</a:t>
            </a:r>
            <a:r>
              <a:rPr lang="zh-CN" altLang="en-US" sz="2400" b="1" dirty="0">
                <a:latin typeface="KaiTi" charset="-122"/>
                <a:ea typeface="KaiTi" charset="-122"/>
                <a:cs typeface="KaiTi" charset="-122"/>
              </a:rPr>
              <a:t>。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zh-CN" sz="2800" b="1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en-US" altLang="zh-CN" sz="2000" kern="0" dirty="0" smtClean="0">
              <a:latin typeface="KaiTi" charset="-122"/>
              <a:ea typeface="KaiTi" charset="-122"/>
              <a:cs typeface="KaiTi" charset="-122"/>
            </a:endParaRPr>
          </a:p>
          <a:p>
            <a:pPr marL="0" indent="0" defTabSz="914400" eaLnBrk="0" fontAlgn="base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zh-CN" sz="2000" kern="0" dirty="0" smtClean="0">
                <a:latin typeface="KaiTi" charset="-122"/>
                <a:ea typeface="KaiTi" charset="-122"/>
                <a:cs typeface="KaiTi" charset="-122"/>
              </a:rPr>
              <a:t>   </a:t>
            </a:r>
          </a:p>
          <a:p>
            <a:pPr marL="0" indent="0" defTabSz="9144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  <a:defRPr/>
            </a:pPr>
            <a:endParaRPr lang="en-US" altLang="zh-CN" sz="2000" kern="0" dirty="0"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1635575" y="20620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培养环节</a:t>
            </a:r>
            <a:r>
              <a:rPr lang="en-US" altLang="zh-CN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</a:t>
            </a:r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学术交流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802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12" name="标题 1"/>
          <p:cNvSpPr txBox="1">
            <a:spLocks/>
          </p:cNvSpPr>
          <p:nvPr/>
        </p:nvSpPr>
        <p:spPr>
          <a:xfrm>
            <a:off x="1635575" y="20620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关于学科竞赛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6" name="图片 3"/>
          <p:cNvPicPr>
            <a:picLocks noChangeAspect="1"/>
          </p:cNvPicPr>
          <p:nvPr/>
        </p:nvPicPr>
        <p:blipFill>
          <a:blip r:embed="rId4"/>
          <a:srcRect t="38718"/>
          <a:stretch>
            <a:fillRect/>
          </a:stretch>
        </p:blipFill>
        <p:spPr>
          <a:xfrm>
            <a:off x="7123673" y="2422188"/>
            <a:ext cx="4417017" cy="1900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4"/>
          <p:cNvPicPr>
            <a:picLocks noChangeAspect="1"/>
          </p:cNvPicPr>
          <p:nvPr/>
        </p:nvPicPr>
        <p:blipFill rotWithShape="1">
          <a:blip r:embed="rId5"/>
          <a:srcRect t="32487"/>
          <a:stretch/>
        </p:blipFill>
        <p:spPr>
          <a:xfrm>
            <a:off x="6598517" y="4744855"/>
            <a:ext cx="4548471" cy="18368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639788" y="2544513"/>
            <a:ext cx="11666512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1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．</a:t>
            </a:r>
            <a:r>
              <a:rPr lang="zh-CN" altLang="en-US" sz="2400" dirty="0">
                <a:solidFill>
                  <a:srgbClr val="000000"/>
                </a:solidFill>
                <a:latin typeface="KaiTi" charset="-122"/>
                <a:ea typeface="KaiTi" charset="-122"/>
                <a:cs typeface="KaiTi" charset="-122"/>
              </a:rPr>
              <a:t>中国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研究生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智慧城市技术与创意设计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大赛</a:t>
            </a: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2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．中国研究生移动终端应用设计创新大赛     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aiTi" charset="-122"/>
              <a:ea typeface="KaiTi" charset="-122"/>
              <a:cs typeface="KaiTi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3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．中国研究生未来飞行器创新大赛</a:t>
            </a: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4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．</a:t>
            </a:r>
            <a:r>
              <a:rPr lang="zh-CN" altLang="en-US" sz="2400" dirty="0">
                <a:solidFill>
                  <a:srgbClr val="000000"/>
                </a:solidFill>
                <a:latin typeface="KaiTi" charset="-122"/>
                <a:ea typeface="KaiTi" charset="-122"/>
                <a:cs typeface="KaiTi" charset="-122"/>
              </a:rPr>
              <a:t>中国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研究生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数学建模竞赛              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  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aiTi" charset="-122"/>
              <a:ea typeface="KaiTi" charset="-122"/>
              <a:cs typeface="KaiTi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5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中国石油工程设计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大赛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56779" y="1683907"/>
            <a:ext cx="812176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500"/>
              </a:lnSpc>
              <a:spcAft>
                <a:spcPts val="120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全国“互联网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”、挑战杯等重要赛事</a:t>
            </a:r>
          </a:p>
          <a:p>
            <a:pPr lvl="0">
              <a:lnSpc>
                <a:spcPts val="15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研究生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创新实践系列十大主题赛事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4313" y="4909793"/>
            <a:ext cx="58331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学校支持学生积极参加学科竞赛，并对获奖学生给予奖励。</a:t>
            </a:r>
            <a:endParaRPr lang="en-US" altLang="zh-CN" sz="2800" kern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81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5" y="189"/>
            <a:ext cx="12191331" cy="6857623"/>
            <a:chOff x="335" y="189"/>
            <a:chExt cx="12191331" cy="6857623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35" y="5435822"/>
              <a:ext cx="12191331" cy="1242370"/>
            </a:xfrm>
            <a:custGeom>
              <a:avLst/>
              <a:gdLst>
                <a:gd name="T0" fmla="*/ 5699 w 5699"/>
                <a:gd name="T1" fmla="*/ 0 h 581"/>
                <a:gd name="T2" fmla="*/ 5699 w 5699"/>
                <a:gd name="T3" fmla="*/ 141 h 581"/>
                <a:gd name="T4" fmla="*/ 5473 w 5699"/>
                <a:gd name="T5" fmla="*/ 202 h 581"/>
                <a:gd name="T6" fmla="*/ 5238 w 5699"/>
                <a:gd name="T7" fmla="*/ 258 h 581"/>
                <a:gd name="T8" fmla="*/ 4996 w 5699"/>
                <a:gd name="T9" fmla="*/ 310 h 581"/>
                <a:gd name="T10" fmla="*/ 4745 w 5699"/>
                <a:gd name="T11" fmla="*/ 357 h 581"/>
                <a:gd name="T12" fmla="*/ 4485 w 5699"/>
                <a:gd name="T13" fmla="*/ 399 h 581"/>
                <a:gd name="T14" fmla="*/ 4217 w 5699"/>
                <a:gd name="T15" fmla="*/ 437 h 581"/>
                <a:gd name="T16" fmla="*/ 3942 w 5699"/>
                <a:gd name="T17" fmla="*/ 470 h 581"/>
                <a:gd name="T18" fmla="*/ 3658 w 5699"/>
                <a:gd name="T19" fmla="*/ 500 h 581"/>
                <a:gd name="T20" fmla="*/ 3368 w 5699"/>
                <a:gd name="T21" fmla="*/ 524 h 581"/>
                <a:gd name="T22" fmla="*/ 3068 w 5699"/>
                <a:gd name="T23" fmla="*/ 545 h 581"/>
                <a:gd name="T24" fmla="*/ 2760 w 5699"/>
                <a:gd name="T25" fmla="*/ 561 h 581"/>
                <a:gd name="T26" fmla="*/ 2443 w 5699"/>
                <a:gd name="T27" fmla="*/ 571 h 581"/>
                <a:gd name="T28" fmla="*/ 2119 w 5699"/>
                <a:gd name="T29" fmla="*/ 578 h 581"/>
                <a:gd name="T30" fmla="*/ 1787 w 5699"/>
                <a:gd name="T31" fmla="*/ 581 h 581"/>
                <a:gd name="T32" fmla="*/ 1445 w 5699"/>
                <a:gd name="T33" fmla="*/ 580 h 581"/>
                <a:gd name="T34" fmla="*/ 1095 w 5699"/>
                <a:gd name="T35" fmla="*/ 573 h 581"/>
                <a:gd name="T36" fmla="*/ 738 w 5699"/>
                <a:gd name="T37" fmla="*/ 561 h 581"/>
                <a:gd name="T38" fmla="*/ 375 w 5699"/>
                <a:gd name="T39" fmla="*/ 547 h 581"/>
                <a:gd name="T40" fmla="*/ 0 w 5699"/>
                <a:gd name="T41" fmla="*/ 526 h 581"/>
                <a:gd name="T42" fmla="*/ 0 w 5699"/>
                <a:gd name="T43" fmla="*/ 503 h 581"/>
                <a:gd name="T44" fmla="*/ 394 w 5699"/>
                <a:gd name="T45" fmla="*/ 515 h 581"/>
                <a:gd name="T46" fmla="*/ 779 w 5699"/>
                <a:gd name="T47" fmla="*/ 524 h 581"/>
                <a:gd name="T48" fmla="*/ 1155 w 5699"/>
                <a:gd name="T49" fmla="*/ 527 h 581"/>
                <a:gd name="T50" fmla="*/ 1522 w 5699"/>
                <a:gd name="T51" fmla="*/ 526 h 581"/>
                <a:gd name="T52" fmla="*/ 1879 w 5699"/>
                <a:gd name="T53" fmla="*/ 519 h 581"/>
                <a:gd name="T54" fmla="*/ 2227 w 5699"/>
                <a:gd name="T55" fmla="*/ 507 h 581"/>
                <a:gd name="T56" fmla="*/ 2567 w 5699"/>
                <a:gd name="T57" fmla="*/ 491 h 581"/>
                <a:gd name="T58" fmla="*/ 2898 w 5699"/>
                <a:gd name="T59" fmla="*/ 470 h 581"/>
                <a:gd name="T60" fmla="*/ 3218 w 5699"/>
                <a:gd name="T61" fmla="*/ 446 h 581"/>
                <a:gd name="T62" fmla="*/ 3530 w 5699"/>
                <a:gd name="T63" fmla="*/ 414 h 581"/>
                <a:gd name="T64" fmla="*/ 3832 w 5699"/>
                <a:gd name="T65" fmla="*/ 380 h 581"/>
                <a:gd name="T66" fmla="*/ 4127 w 5699"/>
                <a:gd name="T67" fmla="*/ 339 h 581"/>
                <a:gd name="T68" fmla="*/ 4412 w 5699"/>
                <a:gd name="T69" fmla="*/ 294 h 581"/>
                <a:gd name="T70" fmla="*/ 4687 w 5699"/>
                <a:gd name="T71" fmla="*/ 245 h 581"/>
                <a:gd name="T72" fmla="*/ 4954 w 5699"/>
                <a:gd name="T73" fmla="*/ 192 h 581"/>
                <a:gd name="T74" fmla="*/ 5211 w 5699"/>
                <a:gd name="T75" fmla="*/ 132 h 581"/>
                <a:gd name="T76" fmla="*/ 5459 w 5699"/>
                <a:gd name="T77" fmla="*/ 68 h 581"/>
                <a:gd name="T78" fmla="*/ 5699 w 5699"/>
                <a:gd name="T7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99" h="581">
                  <a:moveTo>
                    <a:pt x="5699" y="0"/>
                  </a:moveTo>
                  <a:lnTo>
                    <a:pt x="5699" y="141"/>
                  </a:lnTo>
                  <a:lnTo>
                    <a:pt x="5473" y="202"/>
                  </a:lnTo>
                  <a:lnTo>
                    <a:pt x="5238" y="258"/>
                  </a:lnTo>
                  <a:lnTo>
                    <a:pt x="4996" y="310"/>
                  </a:lnTo>
                  <a:lnTo>
                    <a:pt x="4745" y="357"/>
                  </a:lnTo>
                  <a:lnTo>
                    <a:pt x="4485" y="399"/>
                  </a:lnTo>
                  <a:lnTo>
                    <a:pt x="4217" y="437"/>
                  </a:lnTo>
                  <a:lnTo>
                    <a:pt x="3942" y="470"/>
                  </a:lnTo>
                  <a:lnTo>
                    <a:pt x="3658" y="500"/>
                  </a:lnTo>
                  <a:lnTo>
                    <a:pt x="3368" y="524"/>
                  </a:lnTo>
                  <a:lnTo>
                    <a:pt x="3068" y="545"/>
                  </a:lnTo>
                  <a:lnTo>
                    <a:pt x="2760" y="561"/>
                  </a:lnTo>
                  <a:lnTo>
                    <a:pt x="2443" y="571"/>
                  </a:lnTo>
                  <a:lnTo>
                    <a:pt x="2119" y="578"/>
                  </a:lnTo>
                  <a:lnTo>
                    <a:pt x="1787" y="581"/>
                  </a:lnTo>
                  <a:lnTo>
                    <a:pt x="1445" y="580"/>
                  </a:lnTo>
                  <a:lnTo>
                    <a:pt x="1095" y="573"/>
                  </a:lnTo>
                  <a:lnTo>
                    <a:pt x="738" y="561"/>
                  </a:lnTo>
                  <a:lnTo>
                    <a:pt x="375" y="547"/>
                  </a:lnTo>
                  <a:lnTo>
                    <a:pt x="0" y="526"/>
                  </a:lnTo>
                  <a:lnTo>
                    <a:pt x="0" y="503"/>
                  </a:lnTo>
                  <a:lnTo>
                    <a:pt x="394" y="515"/>
                  </a:lnTo>
                  <a:lnTo>
                    <a:pt x="779" y="524"/>
                  </a:lnTo>
                  <a:lnTo>
                    <a:pt x="1155" y="527"/>
                  </a:lnTo>
                  <a:lnTo>
                    <a:pt x="1522" y="526"/>
                  </a:lnTo>
                  <a:lnTo>
                    <a:pt x="1879" y="519"/>
                  </a:lnTo>
                  <a:lnTo>
                    <a:pt x="2227" y="507"/>
                  </a:lnTo>
                  <a:lnTo>
                    <a:pt x="2567" y="491"/>
                  </a:lnTo>
                  <a:lnTo>
                    <a:pt x="2898" y="470"/>
                  </a:lnTo>
                  <a:lnTo>
                    <a:pt x="3218" y="446"/>
                  </a:lnTo>
                  <a:lnTo>
                    <a:pt x="3530" y="414"/>
                  </a:lnTo>
                  <a:lnTo>
                    <a:pt x="3832" y="380"/>
                  </a:lnTo>
                  <a:lnTo>
                    <a:pt x="4127" y="339"/>
                  </a:lnTo>
                  <a:lnTo>
                    <a:pt x="4412" y="294"/>
                  </a:lnTo>
                  <a:lnTo>
                    <a:pt x="4687" y="245"/>
                  </a:lnTo>
                  <a:lnTo>
                    <a:pt x="4954" y="192"/>
                  </a:lnTo>
                  <a:lnTo>
                    <a:pt x="5211" y="132"/>
                  </a:lnTo>
                  <a:lnTo>
                    <a:pt x="5459" y="68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35" y="5816445"/>
              <a:ext cx="12191331" cy="1041367"/>
            </a:xfrm>
            <a:custGeom>
              <a:avLst/>
              <a:gdLst>
                <a:gd name="T0" fmla="*/ 5699 w 5699"/>
                <a:gd name="T1" fmla="*/ 0 h 487"/>
                <a:gd name="T2" fmla="*/ 5699 w 5699"/>
                <a:gd name="T3" fmla="*/ 487 h 487"/>
                <a:gd name="T4" fmla="*/ 0 w 5699"/>
                <a:gd name="T5" fmla="*/ 487 h 487"/>
                <a:gd name="T6" fmla="*/ 0 w 5699"/>
                <a:gd name="T7" fmla="*/ 360 h 487"/>
                <a:gd name="T8" fmla="*/ 375 w 5699"/>
                <a:gd name="T9" fmla="*/ 381 h 487"/>
                <a:gd name="T10" fmla="*/ 738 w 5699"/>
                <a:gd name="T11" fmla="*/ 398 h 487"/>
                <a:gd name="T12" fmla="*/ 1095 w 5699"/>
                <a:gd name="T13" fmla="*/ 410 h 487"/>
                <a:gd name="T14" fmla="*/ 1445 w 5699"/>
                <a:gd name="T15" fmla="*/ 419 h 487"/>
                <a:gd name="T16" fmla="*/ 1787 w 5699"/>
                <a:gd name="T17" fmla="*/ 423 h 487"/>
                <a:gd name="T18" fmla="*/ 2119 w 5699"/>
                <a:gd name="T19" fmla="*/ 421 h 487"/>
                <a:gd name="T20" fmla="*/ 2443 w 5699"/>
                <a:gd name="T21" fmla="*/ 416 h 487"/>
                <a:gd name="T22" fmla="*/ 2760 w 5699"/>
                <a:gd name="T23" fmla="*/ 405 h 487"/>
                <a:gd name="T24" fmla="*/ 3068 w 5699"/>
                <a:gd name="T25" fmla="*/ 391 h 487"/>
                <a:gd name="T26" fmla="*/ 3368 w 5699"/>
                <a:gd name="T27" fmla="*/ 372 h 487"/>
                <a:gd name="T28" fmla="*/ 3658 w 5699"/>
                <a:gd name="T29" fmla="*/ 348 h 487"/>
                <a:gd name="T30" fmla="*/ 3942 w 5699"/>
                <a:gd name="T31" fmla="*/ 320 h 487"/>
                <a:gd name="T32" fmla="*/ 4217 w 5699"/>
                <a:gd name="T33" fmla="*/ 289 h 487"/>
                <a:gd name="T34" fmla="*/ 4485 w 5699"/>
                <a:gd name="T35" fmla="*/ 250 h 487"/>
                <a:gd name="T36" fmla="*/ 4745 w 5699"/>
                <a:gd name="T37" fmla="*/ 210 h 487"/>
                <a:gd name="T38" fmla="*/ 4996 w 5699"/>
                <a:gd name="T39" fmla="*/ 163 h 487"/>
                <a:gd name="T40" fmla="*/ 5238 w 5699"/>
                <a:gd name="T41" fmla="*/ 113 h 487"/>
                <a:gd name="T42" fmla="*/ 5473 w 5699"/>
                <a:gd name="T43" fmla="*/ 59 h 487"/>
                <a:gd name="T44" fmla="*/ 5699 w 5699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99" h="487">
                  <a:moveTo>
                    <a:pt x="5699" y="0"/>
                  </a:moveTo>
                  <a:lnTo>
                    <a:pt x="5699" y="487"/>
                  </a:lnTo>
                  <a:lnTo>
                    <a:pt x="0" y="487"/>
                  </a:lnTo>
                  <a:lnTo>
                    <a:pt x="0" y="360"/>
                  </a:lnTo>
                  <a:lnTo>
                    <a:pt x="375" y="381"/>
                  </a:lnTo>
                  <a:lnTo>
                    <a:pt x="738" y="398"/>
                  </a:lnTo>
                  <a:lnTo>
                    <a:pt x="1095" y="410"/>
                  </a:lnTo>
                  <a:lnTo>
                    <a:pt x="1445" y="419"/>
                  </a:lnTo>
                  <a:lnTo>
                    <a:pt x="1787" y="423"/>
                  </a:lnTo>
                  <a:lnTo>
                    <a:pt x="2119" y="421"/>
                  </a:lnTo>
                  <a:lnTo>
                    <a:pt x="2443" y="416"/>
                  </a:lnTo>
                  <a:lnTo>
                    <a:pt x="2760" y="405"/>
                  </a:lnTo>
                  <a:lnTo>
                    <a:pt x="3068" y="391"/>
                  </a:lnTo>
                  <a:lnTo>
                    <a:pt x="3368" y="372"/>
                  </a:lnTo>
                  <a:lnTo>
                    <a:pt x="3658" y="348"/>
                  </a:lnTo>
                  <a:lnTo>
                    <a:pt x="3942" y="320"/>
                  </a:lnTo>
                  <a:lnTo>
                    <a:pt x="4217" y="289"/>
                  </a:lnTo>
                  <a:lnTo>
                    <a:pt x="4485" y="250"/>
                  </a:lnTo>
                  <a:lnTo>
                    <a:pt x="4745" y="210"/>
                  </a:lnTo>
                  <a:lnTo>
                    <a:pt x="4996" y="163"/>
                  </a:lnTo>
                  <a:lnTo>
                    <a:pt x="5238" y="113"/>
                  </a:lnTo>
                  <a:lnTo>
                    <a:pt x="5473" y="59"/>
                  </a:lnTo>
                  <a:lnTo>
                    <a:pt x="569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35" y="189"/>
              <a:ext cx="12191331" cy="2561719"/>
            </a:xfrm>
            <a:custGeom>
              <a:avLst/>
              <a:gdLst>
                <a:gd name="T0" fmla="*/ 0 w 5699"/>
                <a:gd name="T1" fmla="*/ 0 h 1198"/>
                <a:gd name="T2" fmla="*/ 5699 w 5699"/>
                <a:gd name="T3" fmla="*/ 0 h 1198"/>
                <a:gd name="T4" fmla="*/ 5699 w 5699"/>
                <a:gd name="T5" fmla="*/ 410 h 1198"/>
                <a:gd name="T6" fmla="*/ 5344 w 5699"/>
                <a:gd name="T7" fmla="*/ 399 h 1198"/>
                <a:gd name="T8" fmla="*/ 4995 w 5699"/>
                <a:gd name="T9" fmla="*/ 394 h 1198"/>
                <a:gd name="T10" fmla="*/ 4656 w 5699"/>
                <a:gd name="T11" fmla="*/ 394 h 1198"/>
                <a:gd name="T12" fmla="*/ 4323 w 5699"/>
                <a:gd name="T13" fmla="*/ 399 h 1198"/>
                <a:gd name="T14" fmla="*/ 3998 w 5699"/>
                <a:gd name="T15" fmla="*/ 410 h 1198"/>
                <a:gd name="T16" fmla="*/ 3679 w 5699"/>
                <a:gd name="T17" fmla="*/ 425 h 1198"/>
                <a:gd name="T18" fmla="*/ 3367 w 5699"/>
                <a:gd name="T19" fmla="*/ 446 h 1198"/>
                <a:gd name="T20" fmla="*/ 3064 w 5699"/>
                <a:gd name="T21" fmla="*/ 474 h 1198"/>
                <a:gd name="T22" fmla="*/ 2768 w 5699"/>
                <a:gd name="T23" fmla="*/ 505 h 1198"/>
                <a:gd name="T24" fmla="*/ 2481 w 5699"/>
                <a:gd name="T25" fmla="*/ 542 h 1198"/>
                <a:gd name="T26" fmla="*/ 2199 w 5699"/>
                <a:gd name="T27" fmla="*/ 584 h 1198"/>
                <a:gd name="T28" fmla="*/ 1926 w 5699"/>
                <a:gd name="T29" fmla="*/ 631 h 1198"/>
                <a:gd name="T30" fmla="*/ 1659 w 5699"/>
                <a:gd name="T31" fmla="*/ 683 h 1198"/>
                <a:gd name="T32" fmla="*/ 1400 w 5699"/>
                <a:gd name="T33" fmla="*/ 742 h 1198"/>
                <a:gd name="T34" fmla="*/ 1147 w 5699"/>
                <a:gd name="T35" fmla="*/ 805 h 1198"/>
                <a:gd name="T36" fmla="*/ 904 w 5699"/>
                <a:gd name="T37" fmla="*/ 873 h 1198"/>
                <a:gd name="T38" fmla="*/ 667 w 5699"/>
                <a:gd name="T39" fmla="*/ 946 h 1198"/>
                <a:gd name="T40" fmla="*/ 437 w 5699"/>
                <a:gd name="T41" fmla="*/ 1024 h 1198"/>
                <a:gd name="T42" fmla="*/ 214 w 5699"/>
                <a:gd name="T43" fmla="*/ 1109 h 1198"/>
                <a:gd name="T44" fmla="*/ 0 w 5699"/>
                <a:gd name="T45" fmla="*/ 1198 h 1198"/>
                <a:gd name="T46" fmla="*/ 0 w 5699"/>
                <a:gd name="T47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99" h="1198">
                  <a:moveTo>
                    <a:pt x="0" y="0"/>
                  </a:moveTo>
                  <a:lnTo>
                    <a:pt x="5699" y="0"/>
                  </a:lnTo>
                  <a:lnTo>
                    <a:pt x="5699" y="410"/>
                  </a:lnTo>
                  <a:lnTo>
                    <a:pt x="5344" y="399"/>
                  </a:lnTo>
                  <a:lnTo>
                    <a:pt x="4995" y="394"/>
                  </a:lnTo>
                  <a:lnTo>
                    <a:pt x="4656" y="394"/>
                  </a:lnTo>
                  <a:lnTo>
                    <a:pt x="4323" y="399"/>
                  </a:lnTo>
                  <a:lnTo>
                    <a:pt x="3998" y="410"/>
                  </a:lnTo>
                  <a:lnTo>
                    <a:pt x="3679" y="425"/>
                  </a:lnTo>
                  <a:lnTo>
                    <a:pt x="3367" y="446"/>
                  </a:lnTo>
                  <a:lnTo>
                    <a:pt x="3064" y="474"/>
                  </a:lnTo>
                  <a:lnTo>
                    <a:pt x="2768" y="505"/>
                  </a:lnTo>
                  <a:lnTo>
                    <a:pt x="2481" y="542"/>
                  </a:lnTo>
                  <a:lnTo>
                    <a:pt x="2199" y="584"/>
                  </a:lnTo>
                  <a:lnTo>
                    <a:pt x="1926" y="631"/>
                  </a:lnTo>
                  <a:lnTo>
                    <a:pt x="1659" y="683"/>
                  </a:lnTo>
                  <a:lnTo>
                    <a:pt x="1400" y="742"/>
                  </a:lnTo>
                  <a:lnTo>
                    <a:pt x="1147" y="805"/>
                  </a:lnTo>
                  <a:lnTo>
                    <a:pt x="904" y="873"/>
                  </a:lnTo>
                  <a:lnTo>
                    <a:pt x="667" y="946"/>
                  </a:lnTo>
                  <a:lnTo>
                    <a:pt x="437" y="1024"/>
                  </a:lnTo>
                  <a:lnTo>
                    <a:pt x="214" y="1109"/>
                  </a:lnTo>
                  <a:lnTo>
                    <a:pt x="0" y="1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335" y="887595"/>
              <a:ext cx="12191331" cy="2200342"/>
            </a:xfrm>
            <a:custGeom>
              <a:avLst/>
              <a:gdLst>
                <a:gd name="T0" fmla="*/ 4995 w 5699"/>
                <a:gd name="T1" fmla="*/ 0 h 1029"/>
                <a:gd name="T2" fmla="*/ 5344 w 5699"/>
                <a:gd name="T3" fmla="*/ 3 h 1029"/>
                <a:gd name="T4" fmla="*/ 5699 w 5699"/>
                <a:gd name="T5" fmla="*/ 12 h 1029"/>
                <a:gd name="T6" fmla="*/ 5699 w 5699"/>
                <a:gd name="T7" fmla="*/ 43 h 1029"/>
                <a:gd name="T8" fmla="*/ 5324 w 5699"/>
                <a:gd name="T9" fmla="*/ 45 h 1029"/>
                <a:gd name="T10" fmla="*/ 4959 w 5699"/>
                <a:gd name="T11" fmla="*/ 52 h 1029"/>
                <a:gd name="T12" fmla="*/ 4602 w 5699"/>
                <a:gd name="T13" fmla="*/ 66 h 1029"/>
                <a:gd name="T14" fmla="*/ 4254 w 5699"/>
                <a:gd name="T15" fmla="*/ 85 h 1029"/>
                <a:gd name="T16" fmla="*/ 3912 w 5699"/>
                <a:gd name="T17" fmla="*/ 109 h 1029"/>
                <a:gd name="T18" fmla="*/ 3580 w 5699"/>
                <a:gd name="T19" fmla="*/ 139 h 1029"/>
                <a:gd name="T20" fmla="*/ 3256 w 5699"/>
                <a:gd name="T21" fmla="*/ 174 h 1029"/>
                <a:gd name="T22" fmla="*/ 2939 w 5699"/>
                <a:gd name="T23" fmla="*/ 214 h 1029"/>
                <a:gd name="T24" fmla="*/ 2631 w 5699"/>
                <a:gd name="T25" fmla="*/ 261 h 1029"/>
                <a:gd name="T26" fmla="*/ 2331 w 5699"/>
                <a:gd name="T27" fmla="*/ 313 h 1029"/>
                <a:gd name="T28" fmla="*/ 2039 w 5699"/>
                <a:gd name="T29" fmla="*/ 371 h 1029"/>
                <a:gd name="T30" fmla="*/ 1757 w 5699"/>
                <a:gd name="T31" fmla="*/ 433 h 1029"/>
                <a:gd name="T32" fmla="*/ 1480 w 5699"/>
                <a:gd name="T33" fmla="*/ 501 h 1029"/>
                <a:gd name="T34" fmla="*/ 1214 w 5699"/>
                <a:gd name="T35" fmla="*/ 576 h 1029"/>
                <a:gd name="T36" fmla="*/ 954 w 5699"/>
                <a:gd name="T37" fmla="*/ 654 h 1029"/>
                <a:gd name="T38" fmla="*/ 703 w 5699"/>
                <a:gd name="T39" fmla="*/ 740 h 1029"/>
                <a:gd name="T40" fmla="*/ 461 w 5699"/>
                <a:gd name="T41" fmla="*/ 830 h 1029"/>
                <a:gd name="T42" fmla="*/ 226 w 5699"/>
                <a:gd name="T43" fmla="*/ 926 h 1029"/>
                <a:gd name="T44" fmla="*/ 0 w 5699"/>
                <a:gd name="T45" fmla="*/ 1029 h 1029"/>
                <a:gd name="T46" fmla="*/ 0 w 5699"/>
                <a:gd name="T47" fmla="*/ 832 h 1029"/>
                <a:gd name="T48" fmla="*/ 214 w 5699"/>
                <a:gd name="T49" fmla="*/ 741 h 1029"/>
                <a:gd name="T50" fmla="*/ 437 w 5699"/>
                <a:gd name="T51" fmla="*/ 656 h 1029"/>
                <a:gd name="T52" fmla="*/ 667 w 5699"/>
                <a:gd name="T53" fmla="*/ 576 h 1029"/>
                <a:gd name="T54" fmla="*/ 904 w 5699"/>
                <a:gd name="T55" fmla="*/ 501 h 1029"/>
                <a:gd name="T56" fmla="*/ 1147 w 5699"/>
                <a:gd name="T57" fmla="*/ 432 h 1029"/>
                <a:gd name="T58" fmla="*/ 1400 w 5699"/>
                <a:gd name="T59" fmla="*/ 367 h 1029"/>
                <a:gd name="T60" fmla="*/ 1659 w 5699"/>
                <a:gd name="T61" fmla="*/ 308 h 1029"/>
                <a:gd name="T62" fmla="*/ 1926 w 5699"/>
                <a:gd name="T63" fmla="*/ 254 h 1029"/>
                <a:gd name="T64" fmla="*/ 2199 w 5699"/>
                <a:gd name="T65" fmla="*/ 205 h 1029"/>
                <a:gd name="T66" fmla="*/ 2481 w 5699"/>
                <a:gd name="T67" fmla="*/ 162 h 1029"/>
                <a:gd name="T68" fmla="*/ 2768 w 5699"/>
                <a:gd name="T69" fmla="*/ 123 h 1029"/>
                <a:gd name="T70" fmla="*/ 3064 w 5699"/>
                <a:gd name="T71" fmla="*/ 90 h 1029"/>
                <a:gd name="T72" fmla="*/ 3367 w 5699"/>
                <a:gd name="T73" fmla="*/ 62 h 1029"/>
                <a:gd name="T74" fmla="*/ 3679 w 5699"/>
                <a:gd name="T75" fmla="*/ 40 h 1029"/>
                <a:gd name="T76" fmla="*/ 3998 w 5699"/>
                <a:gd name="T77" fmla="*/ 21 h 1029"/>
                <a:gd name="T78" fmla="*/ 4323 w 5699"/>
                <a:gd name="T79" fmla="*/ 8 h 1029"/>
                <a:gd name="T80" fmla="*/ 4656 w 5699"/>
                <a:gd name="T81" fmla="*/ 2 h 1029"/>
                <a:gd name="T82" fmla="*/ 4995 w 5699"/>
                <a:gd name="T8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99" h="1029">
                  <a:moveTo>
                    <a:pt x="4995" y="0"/>
                  </a:moveTo>
                  <a:lnTo>
                    <a:pt x="5344" y="3"/>
                  </a:lnTo>
                  <a:lnTo>
                    <a:pt x="5699" y="12"/>
                  </a:lnTo>
                  <a:lnTo>
                    <a:pt x="5699" y="43"/>
                  </a:lnTo>
                  <a:lnTo>
                    <a:pt x="5324" y="45"/>
                  </a:lnTo>
                  <a:lnTo>
                    <a:pt x="4959" y="52"/>
                  </a:lnTo>
                  <a:lnTo>
                    <a:pt x="4602" y="66"/>
                  </a:lnTo>
                  <a:lnTo>
                    <a:pt x="4254" y="85"/>
                  </a:lnTo>
                  <a:lnTo>
                    <a:pt x="3912" y="109"/>
                  </a:lnTo>
                  <a:lnTo>
                    <a:pt x="3580" y="139"/>
                  </a:lnTo>
                  <a:lnTo>
                    <a:pt x="3256" y="174"/>
                  </a:lnTo>
                  <a:lnTo>
                    <a:pt x="2939" y="214"/>
                  </a:lnTo>
                  <a:lnTo>
                    <a:pt x="2631" y="261"/>
                  </a:lnTo>
                  <a:lnTo>
                    <a:pt x="2331" y="313"/>
                  </a:lnTo>
                  <a:lnTo>
                    <a:pt x="2039" y="371"/>
                  </a:lnTo>
                  <a:lnTo>
                    <a:pt x="1757" y="433"/>
                  </a:lnTo>
                  <a:lnTo>
                    <a:pt x="1480" y="501"/>
                  </a:lnTo>
                  <a:lnTo>
                    <a:pt x="1214" y="576"/>
                  </a:lnTo>
                  <a:lnTo>
                    <a:pt x="954" y="654"/>
                  </a:lnTo>
                  <a:lnTo>
                    <a:pt x="703" y="740"/>
                  </a:lnTo>
                  <a:lnTo>
                    <a:pt x="461" y="830"/>
                  </a:lnTo>
                  <a:lnTo>
                    <a:pt x="226" y="926"/>
                  </a:lnTo>
                  <a:lnTo>
                    <a:pt x="0" y="1029"/>
                  </a:lnTo>
                  <a:lnTo>
                    <a:pt x="0" y="832"/>
                  </a:lnTo>
                  <a:lnTo>
                    <a:pt x="214" y="741"/>
                  </a:lnTo>
                  <a:lnTo>
                    <a:pt x="437" y="656"/>
                  </a:lnTo>
                  <a:lnTo>
                    <a:pt x="667" y="576"/>
                  </a:lnTo>
                  <a:lnTo>
                    <a:pt x="904" y="501"/>
                  </a:lnTo>
                  <a:lnTo>
                    <a:pt x="1147" y="432"/>
                  </a:lnTo>
                  <a:lnTo>
                    <a:pt x="1400" y="367"/>
                  </a:lnTo>
                  <a:lnTo>
                    <a:pt x="1659" y="308"/>
                  </a:lnTo>
                  <a:lnTo>
                    <a:pt x="1926" y="254"/>
                  </a:lnTo>
                  <a:lnTo>
                    <a:pt x="2199" y="205"/>
                  </a:lnTo>
                  <a:lnTo>
                    <a:pt x="2481" y="162"/>
                  </a:lnTo>
                  <a:lnTo>
                    <a:pt x="2768" y="123"/>
                  </a:lnTo>
                  <a:lnTo>
                    <a:pt x="3064" y="90"/>
                  </a:lnTo>
                  <a:lnTo>
                    <a:pt x="3367" y="62"/>
                  </a:lnTo>
                  <a:lnTo>
                    <a:pt x="3679" y="40"/>
                  </a:lnTo>
                  <a:lnTo>
                    <a:pt x="3998" y="21"/>
                  </a:lnTo>
                  <a:lnTo>
                    <a:pt x="4323" y="8"/>
                  </a:lnTo>
                  <a:lnTo>
                    <a:pt x="4656" y="2"/>
                  </a:lnTo>
                  <a:lnTo>
                    <a:pt x="499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7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550" y="206205"/>
              <a:ext cx="1505025" cy="1505025"/>
            </a:xfrm>
            <a:prstGeom prst="ellipse">
              <a:avLst/>
            </a:prstGeom>
            <a:solidFill>
              <a:schemeClr val="bg1"/>
            </a:solidFill>
          </p:spPr>
        </p:pic>
      </p:grpSp>
      <p:sp>
        <p:nvSpPr>
          <p:cNvPr id="12" name="标题 1"/>
          <p:cNvSpPr txBox="1">
            <a:spLocks/>
          </p:cNvSpPr>
          <p:nvPr/>
        </p:nvSpPr>
        <p:spPr>
          <a:xfrm>
            <a:off x="1635575" y="20620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86701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7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关于学科竞赛</a:t>
            </a:r>
            <a:endParaRPr lang="zh-CN" altLang="en-US" sz="4000" b="1" dirty="0">
              <a:solidFill>
                <a:srgbClr val="FFFF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9788" y="2663781"/>
            <a:ext cx="11666512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6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．中国研究生电子设计竞赛 </a:t>
            </a: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7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．中国研究生石油装备创新设计大赛 </a:t>
            </a: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8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中国研究生公共管理案例大赛 </a:t>
            </a: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9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中国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MPAcc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学生案例大赛</a:t>
            </a: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10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aiTi" charset="-122"/>
                <a:ea typeface="KaiTi" charset="-122"/>
                <a:cs typeface="KaiTi" charset="-122"/>
              </a:rPr>
              <a:t>中国研究生创“芯”大赛</a:t>
            </a:r>
          </a:p>
        </p:txBody>
      </p:sp>
      <p:sp>
        <p:nvSpPr>
          <p:cNvPr id="27" name="矩形 26"/>
          <p:cNvSpPr/>
          <p:nvPr/>
        </p:nvSpPr>
        <p:spPr>
          <a:xfrm>
            <a:off x="2725908" y="1565236"/>
            <a:ext cx="81217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主要</a:t>
            </a:r>
            <a:r>
              <a:rPr lang="zh-CN" altLang="en-US" sz="2800" b="1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指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中国</a:t>
            </a:r>
            <a:r>
              <a:rPr lang="zh-CN" altLang="en-US" sz="2800" b="1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研究生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创新实践</a:t>
            </a:r>
            <a:r>
              <a:rPr lang="zh-CN" altLang="en-US" sz="2800" b="1" kern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系列赛事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和其他高水平国内、国际研究生学科竞赛。包括：</a:t>
            </a:r>
            <a:endParaRPr lang="en-US" altLang="zh-CN" sz="2800" b="1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879101"/>
            <a:ext cx="4475163" cy="280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497305" y="4933636"/>
            <a:ext cx="52874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学校支持学生积极参加学科竞赛，并对获奖学生给予奖励。</a:t>
            </a:r>
            <a:endParaRPr lang="en-US" altLang="zh-CN" sz="2800" kern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612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自定义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0019"/>
      </a:accent1>
      <a:accent2>
        <a:srgbClr val="A5A5A5"/>
      </a:accent2>
      <a:accent3>
        <a:srgbClr val="AB0019"/>
      </a:accent3>
      <a:accent4>
        <a:srgbClr val="A5A5A5"/>
      </a:accent4>
      <a:accent5>
        <a:srgbClr val="AB0019"/>
      </a:accent5>
      <a:accent6>
        <a:srgbClr val="A5A5A5"/>
      </a:accent6>
      <a:hlink>
        <a:srgbClr val="AB0019"/>
      </a:hlink>
      <a:folHlink>
        <a:srgbClr val="A5A5A5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2" id="{E3E4FABC-B2F9-7149-8D76-F0304540DB91}" vid="{7158EDC4-1709-C941-8907-CD875FE8C15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1402</Words>
  <Application>Microsoft Office PowerPoint</Application>
  <PresentationFormat>宽屏</PresentationFormat>
  <Paragraphs>163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DengXian</vt:lpstr>
      <vt:lpstr>KaiTi</vt:lpstr>
      <vt:lpstr>仿宋</vt:lpstr>
      <vt:lpstr>黑体</vt:lpstr>
      <vt:lpstr>华文仿宋</vt:lpstr>
      <vt:lpstr>华文新魏</vt:lpstr>
      <vt:lpstr>华文中宋</vt:lpstr>
      <vt:lpstr>楷体</vt:lpstr>
      <vt:lpstr>宋体</vt:lpstr>
      <vt:lpstr>微软雅黑</vt:lpstr>
      <vt:lpstr>Arial</vt:lpstr>
      <vt:lpstr>Calibri</vt:lpstr>
      <vt:lpstr>Franklin Gothic Book</vt:lpstr>
      <vt:lpstr>Times New Roman</vt:lpstr>
      <vt:lpstr>Wingdings</vt:lpstr>
      <vt:lpstr>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崔</cp:lastModifiedBy>
  <cp:revision>28</cp:revision>
  <dcterms:created xsi:type="dcterms:W3CDTF">2018-09-07T10:13:34Z</dcterms:created>
  <dcterms:modified xsi:type="dcterms:W3CDTF">2018-09-08T07:08:25Z</dcterms:modified>
</cp:coreProperties>
</file>